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63"/>
  </p:notesMasterIdLst>
  <p:handoutMasterIdLst>
    <p:handoutMasterId r:id="rId64"/>
  </p:handoutMasterIdLst>
  <p:sldIdLst>
    <p:sldId id="1278" r:id="rId2"/>
    <p:sldId id="1279" r:id="rId3"/>
    <p:sldId id="1280" r:id="rId4"/>
    <p:sldId id="1281" r:id="rId5"/>
    <p:sldId id="1282" r:id="rId6"/>
    <p:sldId id="1283" r:id="rId7"/>
    <p:sldId id="1284" r:id="rId8"/>
    <p:sldId id="1285" r:id="rId9"/>
    <p:sldId id="1286" r:id="rId10"/>
    <p:sldId id="1287" r:id="rId11"/>
    <p:sldId id="1288" r:id="rId12"/>
    <p:sldId id="1289" r:id="rId13"/>
    <p:sldId id="1290" r:id="rId14"/>
    <p:sldId id="1291" r:id="rId15"/>
    <p:sldId id="1292" r:id="rId16"/>
    <p:sldId id="1293" r:id="rId17"/>
    <p:sldId id="1294" r:id="rId18"/>
    <p:sldId id="1295" r:id="rId19"/>
    <p:sldId id="1296" r:id="rId20"/>
    <p:sldId id="1297" r:id="rId21"/>
    <p:sldId id="1298" r:id="rId22"/>
    <p:sldId id="1299" r:id="rId23"/>
    <p:sldId id="1300" r:id="rId24"/>
    <p:sldId id="1301" r:id="rId25"/>
    <p:sldId id="1302" r:id="rId26"/>
    <p:sldId id="1303" r:id="rId27"/>
    <p:sldId id="1304" r:id="rId28"/>
    <p:sldId id="1305" r:id="rId29"/>
    <p:sldId id="1337" r:id="rId30"/>
    <p:sldId id="1306" r:id="rId31"/>
    <p:sldId id="1307" r:id="rId32"/>
    <p:sldId id="1308" r:id="rId33"/>
    <p:sldId id="1309" r:id="rId34"/>
    <p:sldId id="1310" r:id="rId35"/>
    <p:sldId id="1311" r:id="rId36"/>
    <p:sldId id="1312" r:id="rId37"/>
    <p:sldId id="1313" r:id="rId38"/>
    <p:sldId id="1314" r:id="rId39"/>
    <p:sldId id="1315" r:id="rId40"/>
    <p:sldId id="1316" r:id="rId41"/>
    <p:sldId id="1317" r:id="rId42"/>
    <p:sldId id="1318" r:id="rId43"/>
    <p:sldId id="1319" r:id="rId44"/>
    <p:sldId id="1320" r:id="rId45"/>
    <p:sldId id="1321" r:id="rId46"/>
    <p:sldId id="1322" r:id="rId47"/>
    <p:sldId id="1323" r:id="rId48"/>
    <p:sldId id="1324" r:id="rId49"/>
    <p:sldId id="1325" r:id="rId50"/>
    <p:sldId id="1326" r:id="rId51"/>
    <p:sldId id="1327" r:id="rId52"/>
    <p:sldId id="1328" r:id="rId53"/>
    <p:sldId id="1329" r:id="rId54"/>
    <p:sldId id="1330" r:id="rId55"/>
    <p:sldId id="1331" r:id="rId56"/>
    <p:sldId id="1332" r:id="rId57"/>
    <p:sldId id="1333" r:id="rId58"/>
    <p:sldId id="1334" r:id="rId59"/>
    <p:sldId id="1335" r:id="rId60"/>
    <p:sldId id="1336" r:id="rId61"/>
    <p:sldId id="1250" r:id="rId62"/>
  </p:sldIdLst>
  <p:sldSz cx="9144000" cy="6858000" type="screen4x3"/>
  <p:notesSz cx="6858000" cy="9723438"/>
  <p:defaultTextStyle>
    <a:defPPr>
      <a:defRPr lang="zh-CN"/>
    </a:defPPr>
    <a:lvl1pPr algn="r" rtl="0" eaLnBrk="0" fontAlgn="base" hangingPunct="0">
      <a:spcBef>
        <a:spcPct val="0"/>
      </a:spcBef>
      <a:spcAft>
        <a:spcPct val="0"/>
      </a:spcAft>
      <a:buFont typeface="Arial" pitchFamily="34" charset="0"/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buFont typeface="Arial" pitchFamily="34" charset="0"/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buFont typeface="Arial" pitchFamily="34" charset="0"/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buFont typeface="Arial" pitchFamily="34" charset="0"/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buFont typeface="Arial" pitchFamily="34" charset="0"/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CC3300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9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CC3300"/>
    <a:srgbClr val="FF3300"/>
    <a:srgbClr val="FF0000"/>
    <a:srgbClr val="CC0000"/>
    <a:srgbClr val="990000"/>
    <a:srgbClr val="99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4" autoAdjust="0"/>
    <p:restoredTop sz="94660"/>
  </p:normalViewPr>
  <p:slideViewPr>
    <p:cSldViewPr>
      <p:cViewPr varScale="1">
        <p:scale>
          <a:sx n="64" d="100"/>
          <a:sy n="64" d="100"/>
        </p:scale>
        <p:origin x="1520" y="36"/>
      </p:cViewPr>
      <p:guideLst>
        <p:guide orient="horz" pos="2114"/>
        <p:guide pos="29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788" y="-76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1E3E1-D17F-43B6-9A60-B9392BEA872B}" type="datetimeFigureOut">
              <a:rPr lang="zh-CN" altLang="en-US" smtClean="0"/>
              <a:t>2016/10/25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236075"/>
            <a:ext cx="2971800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236075"/>
            <a:ext cx="2971800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036D9-B6BC-4F55-8EE9-296A221F0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40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26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68625" cy="4826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73125" y="727075"/>
            <a:ext cx="51054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616450"/>
            <a:ext cx="5486400" cy="43783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32900"/>
            <a:ext cx="2970213" cy="4857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232900"/>
            <a:ext cx="2968625" cy="4857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1F7E18C2-B85C-463A-8764-4E3D3FACE3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1468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5363" y="727075"/>
            <a:ext cx="4860925" cy="3644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40D88E-BDD3-4005-ACE8-E18B197A7D1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6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4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4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6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7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8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39973A-9040-48C3-8219-17548F7C69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1B95C-2FB9-4A7C-A17D-DEB7A0AC0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160338"/>
            <a:ext cx="2071688" cy="59658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338"/>
            <a:ext cx="6067425" cy="59658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21942-9315-4436-9696-2D7DFF6CEF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775DB-9C3C-49B3-8D6D-03366AD738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70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367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81075"/>
            <a:ext cx="82296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  <a:p>
            <a:pPr lvl="2"/>
            <a:r>
              <a:rPr lang="zh-CN" dirty="0" smtClean="0"/>
              <a:t>第三级</a:t>
            </a:r>
          </a:p>
          <a:p>
            <a:pPr lvl="3"/>
            <a:r>
              <a:rPr lang="zh-CN" dirty="0" smtClean="0"/>
              <a:t>第四级</a:t>
            </a:r>
          </a:p>
          <a:p>
            <a:pPr lvl="4"/>
            <a:r>
              <a:rPr lang="zh-CN" dirty="0" smtClean="0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37272-D7CA-4B70-A7E6-5D784221A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88" y="6163382"/>
            <a:ext cx="4115612" cy="69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52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495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29025"/>
            <a:ext cx="4038600" cy="2497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8761413" y="6581775"/>
            <a:ext cx="395287" cy="3317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FC365-D6CA-47E1-B3BF-8312C21AF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4020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3AEE-2442-43DD-A816-A3AD78B14F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37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5E8B3-9D66-4C62-A9B6-7451D64FEA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19F3E-4079-40BD-9A71-D513460C19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848C6-86E5-458D-AD1E-DECFCD95B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E4B73-7C41-42A5-A34E-D8D95AD0F2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FE006-028B-460E-A8A0-88ADD035A5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8CC74-624F-48A3-B4CC-6A7CBB03CB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1291A-4AD3-486C-ADC8-1F4D2A7B76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09094-95D4-4754-8029-17D1B5F4AF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 smtClean="0"/>
              <a:t>单击此处编辑母版文本样式</a:t>
            </a:r>
          </a:p>
          <a:p>
            <a:pPr lvl="1"/>
            <a:r>
              <a:rPr lang="zh-CN" altLang="zh-CN" dirty="0" smtClean="0"/>
              <a:t>第二级</a:t>
            </a:r>
          </a:p>
          <a:p>
            <a:pPr lvl="2"/>
            <a:r>
              <a:rPr lang="zh-CN" altLang="zh-CN" dirty="0" smtClean="0"/>
              <a:t>第三级</a:t>
            </a:r>
          </a:p>
          <a:p>
            <a:pPr lvl="3"/>
            <a:r>
              <a:rPr lang="zh-CN" altLang="zh-CN" dirty="0" smtClean="0"/>
              <a:t>第四级</a:t>
            </a:r>
          </a:p>
          <a:p>
            <a:pPr lvl="4"/>
            <a:r>
              <a:rPr lang="zh-CN" altLang="zh-CN" dirty="0" smtClean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761413" y="6581775"/>
            <a:ext cx="395287" cy="331788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18000" tIns="0" rIns="1800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30000"/>
              </a:spcBef>
              <a:defRPr sz="1600" smtClean="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6DDC43A-2619-4AF1-AED8-51B2B482B6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2916238" y="836613"/>
            <a:ext cx="5903912" cy="7143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4D4D4D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 b="1">
                <a:solidFill>
                  <a:srgbClr val="CC3300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000" smtClean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95536" y="6267377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大数据分析与应用</a:t>
            </a:r>
            <a:r>
              <a:rPr lang="en-US" altLang="zh-CN" sz="2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张华平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30" r:id="rId13"/>
    <p:sldLayoutId id="2147483832" r:id="rId14"/>
    <p:sldLayoutId id="2147483833" r:id="rId15"/>
    <p:sldLayoutId id="2147483834" r:id="rId16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80000"/>
        <a:buFont typeface="Wingdings" pitchFamily="2" charset="2"/>
        <a:buChar char="ì"/>
        <a:tabLst>
          <a:tab pos="2511425" algn="l"/>
        </a:tabLst>
        <a:defRPr sz="3200">
          <a:solidFill>
            <a:srgbClr val="000066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80000"/>
        <a:buFont typeface="Wingdings" pitchFamily="2" charset="2"/>
        <a:buChar char="n"/>
        <a:tabLst>
          <a:tab pos="2511425" algn="l"/>
        </a:tabLst>
        <a:defRPr sz="28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•"/>
        <a:tabLst>
          <a:tab pos="2511425" algn="l"/>
        </a:tabLst>
        <a:defRPr sz="24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–"/>
        <a:tabLst>
          <a:tab pos="2511425" algn="l"/>
        </a:tabLst>
        <a:defRPr sz="2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vinzhang@bi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6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Relationship Id="rId1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images.google.com.hk/imgres?imgurl=http://3.bp.blogspot.com/-BqBjNmKMjnU/T3xZv8bMmlI/AAAAAAAAMnc/WTy9MZ0Cjo4/s1600/dotnet.jpg&amp;imgrefurl=http://www.e-junkie.info/2012/04/benefits-which-dot-net-developer.html&amp;usg=__PamQ08Gcs-YnvL64PQJj1v616Xs=&amp;h=319&amp;w=425&amp;sz=12&amp;hl=zh-CN&amp;start=3&amp;zoom=1&amp;tbnid=lPfe39Yf_ZBgpM:&amp;tbnh=95&amp;tbnw=126&amp;ei=WmhxUPP-EqXriAePpoGwAg&amp;prev=/search?q=developer&amp;num=10&amp;hl=zh-CN&amp;newwindow=1&amp;safe=strict&amp;sa=G&amp;biw=1356&amp;bih=605&amp;tbas=0&amp;tbs=itp:clipart&amp;tbm=isch&amp;itbs=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hyperlink" Target="http://images.google.com.hk/imgres?imgurl=http://2.bp.blogspot.com/-AUi_v8HVGOw/Te4erqasnpI/AAAAAAAAASc/FHEeWFWRH4g/s1600/Administrator+Security+Key.jpg&amp;imgrefurl=http://www.realhackings.com/2011/06/unlock-administrator-password-in.html&amp;usg=__TdVBSvQwfvKAkJ-KyQlPXJc2Hf0=&amp;h=256&amp;w=256&amp;sz=44&amp;hl=zh-CN&amp;start=2&amp;zoom=1&amp;tbnid=NPoBaOcXy4AYBM:&amp;tbnh=111&amp;tbnw=111&amp;ei=qEhxUKqVOMiuiQeIpIE4&amp;prev=/search?q=administrator&amp;num=10&amp;hl=zh-CN&amp;newwindow=1&amp;safe=strict&amp;sa=G&amp;biw=1356&amp;bih=605&amp;tbm=isch&amp;itbs=1" TargetMode="Externa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mailto:kevinzhang@bit.edu.c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984" y="1022871"/>
            <a:ext cx="9251950" cy="1470025"/>
          </a:xfrm>
        </p:spPr>
        <p:txBody>
          <a:bodyPr/>
          <a:lstStyle/>
          <a:p>
            <a:pPr algn="ctr">
              <a:defRPr/>
            </a:pPr>
            <a:r>
              <a:rPr lang="en-US" altLang="zh-CN" sz="4000" kern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  <a:t>JZSearch</a:t>
            </a:r>
            <a:r>
              <a:rPr lang="zh-CN" altLang="en-US" sz="40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  <a:t>大数据精准搜索关键技术</a:t>
            </a:r>
            <a:r>
              <a:rPr lang="en-US" altLang="zh-CN" sz="40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  <a:t/>
            </a:r>
            <a:br>
              <a:rPr lang="en-US" altLang="zh-CN" sz="40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</a:br>
            <a:r>
              <a:rPr lang="en-US" altLang="zh-CN" sz="2800" kern="1200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JZSearch</a:t>
            </a:r>
            <a:r>
              <a:rPr lang="en-US" altLang="zh-CN" sz="2800" kern="12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Big Data Precise </a:t>
            </a:r>
            <a:r>
              <a:rPr lang="en-US" altLang="zh-CN" sz="2800" kern="1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Search Key Technology</a:t>
            </a:r>
            <a:endParaRPr lang="zh-CN" altLang="en-US" sz="2200" kern="12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/>
        </p:nvSpPr>
        <p:spPr bwMode="auto">
          <a:xfrm>
            <a:off x="1547811" y="3429000"/>
            <a:ext cx="6408737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3200" b="1" dirty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张华平 </a:t>
            </a:r>
            <a:r>
              <a:rPr lang="zh-CN" altLang="en-US" sz="3200" b="1" dirty="0" smtClean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博士 副教授</a:t>
            </a:r>
            <a:endParaRPr lang="en-US" altLang="zh-CN" sz="3200" b="1" dirty="0" smtClean="0">
              <a:solidFill>
                <a:schemeClr val="accent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2800" dirty="0" smtClean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大数据搜索与挖掘实验室</a:t>
            </a:r>
            <a:r>
              <a:rPr lang="en-US" altLang="zh-CN" sz="28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3"/>
              </a:rPr>
              <a:t>kevinzhang@bit.edu.cn</a:t>
            </a:r>
            <a:endParaRPr lang="en-US" altLang="zh-CN" sz="2800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hlinkClick r:id="rId3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28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@</a:t>
            </a:r>
            <a:r>
              <a:rPr lang="zh-CN" altLang="en-US" sz="28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ICTCLAS张华平</a:t>
            </a:r>
            <a:r>
              <a:rPr lang="zh-CN" altLang="en-US" sz="28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博士</a:t>
            </a:r>
            <a:endParaRPr lang="en-US" altLang="zh-CN" sz="2800" dirty="0" smtClean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en-US" altLang="zh-CN" sz="2800" dirty="0" smtClean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2016.10</a:t>
            </a:r>
            <a:endParaRPr lang="en-US" altLang="zh-CN" sz="2800" dirty="0">
              <a:solidFill>
                <a:schemeClr val="accent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endParaRPr lang="zh-CN" altLang="en-US" sz="2000" dirty="0">
              <a:solidFill>
                <a:srgbClr val="000066"/>
              </a:solidFill>
              <a:ea typeface="黑体" pitchFamily="49" charset="-122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/>
        </p:nvSpPr>
        <p:spPr bwMode="auto">
          <a:xfrm>
            <a:off x="2555776" y="260649"/>
            <a:ext cx="640873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endParaRPr lang="en-US" altLang="zh-CN" sz="2800" dirty="0" smtClean="0">
              <a:solidFill>
                <a:srgbClr val="FF0000"/>
              </a:solidFill>
              <a:ea typeface="黑体" pitchFamily="49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3924300"/>
            <a:ext cx="12858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4312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布尔查询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mtClean="0">
                <a:latin typeface="宋体" pitchFamily="2" charset="-122"/>
              </a:rPr>
              <a:t>一种简单的检索模型，建立在经典的集合论和布尔代数的基础上。</a:t>
            </a:r>
            <a:endParaRPr lang="zh-CN" altLang="en-US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mtClean="0">
                <a:latin typeface="宋体" pitchFamily="2" charset="-122"/>
              </a:rPr>
              <a:t>遵循两条基本规则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mtClean="0">
                <a:latin typeface="宋体" pitchFamily="2" charset="-122"/>
              </a:rPr>
              <a:t>每个索引词在一篇文档中只有两种状态：出现或不出现，对应权值为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mtClean="0">
                <a:latin typeface="宋体" pitchFamily="2" charset="-122"/>
              </a:rPr>
              <a:t>或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mtClean="0">
                <a:latin typeface="宋体" pitchFamily="2" charset="-122"/>
              </a:rPr>
              <a:t>。</a:t>
            </a:r>
            <a:endParaRPr lang="zh-CN" altLang="en-US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zh-CN" altLang="en-US" smtClean="0">
                <a:latin typeface="宋体" pitchFamily="2" charset="-122"/>
              </a:rPr>
              <a:t>查询是由三种布尔逻辑运算符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and, or, not </a:t>
            </a:r>
            <a:r>
              <a:rPr lang="zh-CN" altLang="en-US" smtClean="0">
                <a:latin typeface="宋体" pitchFamily="2" charset="-122"/>
              </a:rPr>
              <a:t>连接索引词组成的布尔表达式。</a:t>
            </a:r>
          </a:p>
        </p:txBody>
      </p:sp>
    </p:spTree>
    <p:extLst>
      <p:ext uri="{BB962C8B-B14F-4D97-AF65-F5344CB8AC3E}">
        <p14:creationId xmlns:p14="http://schemas.microsoft.com/office/powerpoint/2010/main" val="28651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合取布尔查询处理</a:t>
            </a:r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1371600" y="2286000"/>
            <a:ext cx="727075" cy="37623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Stem</a:t>
            </a:r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450850" y="1981200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Term t</a:t>
            </a:r>
          </a:p>
        </p:txBody>
      </p:sp>
      <p:sp>
        <p:nvSpPr>
          <p:cNvPr id="310277" name="Line 5"/>
          <p:cNvSpPr>
            <a:spLocks noChangeShapeType="1"/>
          </p:cNvSpPr>
          <p:nvPr/>
        </p:nvSpPr>
        <p:spPr bwMode="auto">
          <a:xfrm>
            <a:off x="609600" y="2438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310278" name="Group 6"/>
          <p:cNvGraphicFramePr>
            <a:graphicFrameLocks noGrp="1"/>
          </p:cNvGraphicFramePr>
          <p:nvPr>
            <p:ph idx="1"/>
          </p:nvPr>
        </p:nvGraphicFramePr>
        <p:xfrm>
          <a:off x="2954338" y="1355725"/>
          <a:ext cx="442912" cy="3200401"/>
        </p:xfrm>
        <a:graphic>
          <a:graphicData uri="http://schemas.openxmlformats.org/drawingml/2006/table">
            <a:tbl>
              <a:tblPr/>
              <a:tblGrid>
                <a:gridCol w="442912"/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0294" name="Text Box 22"/>
          <p:cNvSpPr txBox="1">
            <a:spLocks noChangeArrowheads="1"/>
          </p:cNvSpPr>
          <p:nvPr/>
        </p:nvSpPr>
        <p:spPr bwMode="auto">
          <a:xfrm>
            <a:off x="2686050" y="176688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Lexicon</a:t>
            </a:r>
          </a:p>
        </p:txBody>
      </p:sp>
      <p:sp>
        <p:nvSpPr>
          <p:cNvPr id="310295" name="Line 23"/>
          <p:cNvSpPr>
            <a:spLocks noChangeShapeType="1"/>
          </p:cNvSpPr>
          <p:nvPr/>
        </p:nvSpPr>
        <p:spPr bwMode="auto">
          <a:xfrm>
            <a:off x="2133600" y="2438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0296" name="Text Box 24"/>
          <p:cNvSpPr txBox="1">
            <a:spLocks noChangeArrowheads="1"/>
          </p:cNvSpPr>
          <p:nvPr/>
        </p:nvSpPr>
        <p:spPr bwMode="auto">
          <a:xfrm>
            <a:off x="1936750" y="26812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Search</a:t>
            </a:r>
          </a:p>
        </p:txBody>
      </p:sp>
      <p:sp>
        <p:nvSpPr>
          <p:cNvPr id="310297" name="AutoShape 25"/>
          <p:cNvSpPr>
            <a:spLocks noChangeArrowheads="1"/>
          </p:cNvSpPr>
          <p:nvPr/>
        </p:nvSpPr>
        <p:spPr bwMode="auto">
          <a:xfrm>
            <a:off x="3733800" y="2362200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0298" name="Group 26"/>
          <p:cNvGraphicFramePr>
            <a:graphicFrameLocks noGrp="1"/>
          </p:cNvGraphicFramePr>
          <p:nvPr/>
        </p:nvGraphicFramePr>
        <p:xfrm>
          <a:off x="4800600" y="2057400"/>
          <a:ext cx="1371600" cy="51816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0308" name="Group 36"/>
          <p:cNvGraphicFramePr>
            <a:graphicFrameLocks noGrp="1"/>
          </p:cNvGraphicFramePr>
          <p:nvPr/>
        </p:nvGraphicFramePr>
        <p:xfrm>
          <a:off x="4800600" y="2895600"/>
          <a:ext cx="2286000" cy="51816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0322" name="Group 50"/>
          <p:cNvGraphicFramePr>
            <a:graphicFrameLocks noGrp="1"/>
          </p:cNvGraphicFramePr>
          <p:nvPr/>
        </p:nvGraphicFramePr>
        <p:xfrm>
          <a:off x="4800600" y="3810000"/>
          <a:ext cx="2286000" cy="51816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0336" name="Text Box 64"/>
          <p:cNvSpPr txBox="1">
            <a:spLocks noChangeArrowheads="1"/>
          </p:cNvSpPr>
          <p:nvPr/>
        </p:nvSpPr>
        <p:spPr bwMode="auto">
          <a:xfrm>
            <a:off x="3406775" y="2909888"/>
            <a:ext cx="1204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根据</a:t>
            </a:r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f</a:t>
            </a:r>
            <a:r>
              <a:rPr lang="en-US" altLang="zh-CN" sz="1800" b="0" baseline="-25000">
                <a:solidFill>
                  <a:schemeClr val="tx1"/>
                </a:solidFill>
                <a:ea typeface="宋体" pitchFamily="2" charset="-122"/>
              </a:rPr>
              <a:t>t</a:t>
            </a:r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排序</a:t>
            </a:r>
          </a:p>
        </p:txBody>
      </p:sp>
      <p:sp>
        <p:nvSpPr>
          <p:cNvPr id="310337" name="AutoShape 65"/>
          <p:cNvSpPr>
            <a:spLocks noChangeArrowheads="1"/>
          </p:cNvSpPr>
          <p:nvPr/>
        </p:nvSpPr>
        <p:spPr bwMode="auto">
          <a:xfrm>
            <a:off x="7162800" y="2895600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0338" name="Group 66"/>
          <p:cNvGraphicFramePr>
            <a:graphicFrameLocks noGrp="1"/>
          </p:cNvGraphicFramePr>
          <p:nvPr/>
        </p:nvGraphicFramePr>
        <p:xfrm>
          <a:off x="7924800" y="2895600"/>
          <a:ext cx="914400" cy="51816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0346" name="Text Box 74"/>
          <p:cNvSpPr txBox="1">
            <a:spLocks noChangeArrowheads="1"/>
          </p:cNvSpPr>
          <p:nvPr/>
        </p:nvSpPr>
        <p:spPr bwMode="auto">
          <a:xfrm>
            <a:off x="7153275" y="24241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合取</a:t>
            </a:r>
          </a:p>
        </p:txBody>
      </p:sp>
    </p:spTree>
    <p:extLst>
      <p:ext uri="{BB962C8B-B14F-4D97-AF65-F5344CB8AC3E}">
        <p14:creationId xmlns:p14="http://schemas.microsoft.com/office/powerpoint/2010/main" val="393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0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0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0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0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0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0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0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0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0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0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0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0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0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0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94" grpId="0"/>
      <p:bldP spid="310295" grpId="0" animBg="1"/>
      <p:bldP spid="310296" grpId="0"/>
      <p:bldP spid="310297" grpId="0" animBg="1"/>
      <p:bldP spid="310336" grpId="0"/>
      <p:bldP spid="310337" grpId="0" animBg="1"/>
      <p:bldP spid="3103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Ranking</a:t>
            </a:r>
            <a:r>
              <a:rPr lang="zh-CN" altLang="en-US" smtClean="0"/>
              <a:t>和信息检索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1625" y="1268413"/>
            <a:ext cx="8613775" cy="4830762"/>
          </a:xfrm>
        </p:spPr>
        <p:txBody>
          <a:bodyPr/>
          <a:lstStyle/>
          <a:p>
            <a:pPr marL="533400" indent="-533400">
              <a:tabLst/>
            </a:pPr>
            <a:r>
              <a:rPr lang="zh-CN" altLang="en-US" sz="2800" smtClean="0"/>
              <a:t>经典布尔模型能精确判断文档是否出现某一查询，但并不能给出相关性排序</a:t>
            </a:r>
          </a:p>
          <a:p>
            <a:pPr marL="533400" indent="-533400">
              <a:tabLst/>
            </a:pPr>
            <a:r>
              <a:rPr lang="zh-CN" altLang="en-US" sz="2800" smtClean="0"/>
              <a:t>信息检索是一个查询</a:t>
            </a:r>
            <a:r>
              <a:rPr lang="en-US" altLang="zh-CN" sz="2800" smtClean="0"/>
              <a:t>Q</a:t>
            </a:r>
            <a:r>
              <a:rPr lang="zh-CN" altLang="en-US" sz="2800" smtClean="0"/>
              <a:t>和文档</a:t>
            </a:r>
            <a:r>
              <a:rPr lang="en-US" altLang="zh-CN" sz="2800" smtClean="0"/>
              <a:t>D</a:t>
            </a:r>
            <a:r>
              <a:rPr lang="en-US" altLang="zh-CN" sz="2800" baseline="-25000" smtClean="0"/>
              <a:t>d</a:t>
            </a:r>
            <a:r>
              <a:rPr lang="zh-CN" altLang="en-US" sz="2800" smtClean="0"/>
              <a:t>相似度计算过程：</a:t>
            </a:r>
          </a:p>
          <a:p>
            <a:pPr marL="533400" indent="-533400">
              <a:buFont typeface="Wingdings" pitchFamily="2" charset="2"/>
              <a:buNone/>
              <a:tabLst/>
            </a:pPr>
            <a:endParaRPr lang="zh-CN" altLang="en-US" sz="2800" smtClean="0"/>
          </a:p>
          <a:p>
            <a:pPr marL="533400" indent="-533400">
              <a:tabLst/>
            </a:pPr>
            <a:endParaRPr lang="zh-CN" altLang="en-US" sz="2800" smtClean="0"/>
          </a:p>
          <a:p>
            <a:pPr marL="533400" indent="-533400">
              <a:tabLst/>
            </a:pPr>
            <a:r>
              <a:rPr lang="zh-CN" altLang="en-US" sz="2800" smtClean="0"/>
              <a:t>存在一个问题：当</a:t>
            </a:r>
            <a:r>
              <a:rPr lang="en-US" altLang="zh-CN" sz="2800" smtClean="0"/>
              <a:t>Q</a:t>
            </a:r>
            <a:r>
              <a:rPr lang="zh-CN" altLang="en-US" sz="2800" smtClean="0"/>
              <a:t>包含常用词</a:t>
            </a:r>
            <a:r>
              <a:rPr lang="en-US" altLang="zh-CN" sz="2800" smtClean="0"/>
              <a:t>t</a:t>
            </a:r>
            <a:r>
              <a:rPr lang="zh-CN" altLang="en-US" sz="2800" smtClean="0"/>
              <a:t>时，那些包含比较多</a:t>
            </a:r>
            <a:r>
              <a:rPr lang="en-US" altLang="zh-CN" sz="2800" smtClean="0"/>
              <a:t>t</a:t>
            </a:r>
            <a:r>
              <a:rPr lang="zh-CN" altLang="en-US" sz="2800" smtClean="0"/>
              <a:t>的文档总是排在前面，其他的非常用词根本不起作用，所以需要根据</a:t>
            </a:r>
            <a:r>
              <a:rPr lang="en-US" altLang="zh-CN" sz="2800" smtClean="0"/>
              <a:t>inverse document frequency (IDF)</a:t>
            </a:r>
            <a:r>
              <a:rPr lang="zh-CN" altLang="en-US" sz="2800" smtClean="0"/>
              <a:t>计算</a:t>
            </a:r>
            <a:r>
              <a:rPr lang="en-US" altLang="zh-CN" sz="2800" smtClean="0"/>
              <a:t>Term</a:t>
            </a:r>
            <a:r>
              <a:rPr lang="zh-CN" altLang="en-US" sz="2800" smtClean="0"/>
              <a:t>的权重 </a:t>
            </a:r>
            <a:r>
              <a:rPr lang="en-US" altLang="zh-CN" sz="2800" smtClean="0"/>
              <a:t>w</a:t>
            </a:r>
            <a:r>
              <a:rPr lang="en-US" altLang="zh-CN" sz="2800" baseline="-25000" smtClean="0"/>
              <a:t>t</a:t>
            </a:r>
            <a:r>
              <a:rPr lang="zh-CN" altLang="en-US" sz="2800" smtClean="0"/>
              <a:t>：</a:t>
            </a:r>
            <a:endParaRPr lang="zh-CN" altLang="en-US" sz="2800" baseline="-25000" smtClean="0"/>
          </a:p>
          <a:p>
            <a:pPr marL="533400" indent="-533400">
              <a:buFont typeface="Wingdings" pitchFamily="2" charset="2"/>
              <a:buNone/>
              <a:tabLst/>
            </a:pPr>
            <a:r>
              <a:rPr lang="zh-CN" altLang="en-US" sz="2800" baseline="-25000" smtClean="0"/>
              <a:t>				</a:t>
            </a:r>
          </a:p>
        </p:txBody>
      </p:sp>
      <p:graphicFrame>
        <p:nvGraphicFramePr>
          <p:cNvPr id="31130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35150" y="2636838"/>
          <a:ext cx="565308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公式" r:id="rId3" imgW="2616120" imgH="393480" progId="Equation.3">
                  <p:embed/>
                </p:oleObj>
              </mc:Choice>
              <mc:Fallback>
                <p:oleObj name="公式" r:id="rId3" imgW="2616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636838"/>
                        <a:ext cx="5653088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1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62400" y="5638800"/>
          <a:ext cx="893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公式" r:id="rId5" imgW="469800" imgH="419040" progId="Equation.3">
                  <p:embed/>
                </p:oleObj>
              </mc:Choice>
              <mc:Fallback>
                <p:oleObj name="公式" r:id="rId5" imgW="469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638800"/>
                        <a:ext cx="89376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5907088" y="5903913"/>
            <a:ext cx="2474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f</a:t>
            </a:r>
            <a:r>
              <a:rPr lang="en-US" altLang="zh-CN" sz="1800" b="0" baseline="-25000">
                <a:solidFill>
                  <a:schemeClr val="tx1"/>
                </a:solidFill>
                <a:ea typeface="宋体" pitchFamily="2" charset="-122"/>
              </a:rPr>
              <a:t>t</a:t>
            </a:r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是包含</a:t>
            </a:r>
            <a:r>
              <a:rPr lang="en-US" altLang="zh-CN" sz="1800" b="0">
                <a:solidFill>
                  <a:schemeClr val="tx1"/>
                </a:solidFill>
                <a:ea typeface="宋体" pitchFamily="2" charset="-122"/>
              </a:rPr>
              <a:t>term t</a:t>
            </a:r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的文档数</a:t>
            </a:r>
          </a:p>
        </p:txBody>
      </p:sp>
    </p:spTree>
    <p:extLst>
      <p:ext uri="{BB962C8B-B14F-4D97-AF65-F5344CB8AC3E}">
        <p14:creationId xmlns:p14="http://schemas.microsoft.com/office/powerpoint/2010/main" val="39471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2205038"/>
            <a:ext cx="7205663" cy="4248150"/>
          </a:xfrm>
        </p:spPr>
        <p:txBody>
          <a:bodyPr/>
          <a:lstStyle/>
          <a:p>
            <a:r>
              <a:rPr lang="zh-CN" altLang="en-US" sz="2800" smtClean="0">
                <a:solidFill>
                  <a:schemeClr val="hlink"/>
                </a:solidFill>
                <a:latin typeface="Times New Roman" pitchFamily="18" charset="0"/>
              </a:rPr>
              <a:t>向量</a:t>
            </a:r>
            <a:r>
              <a:rPr lang="en-US" altLang="zh-CN" sz="2800" smtClean="0">
                <a:latin typeface="Times New Roman" pitchFamily="18" charset="0"/>
              </a:rPr>
              <a:t>(</a:t>
            </a:r>
            <a:r>
              <a:rPr lang="zh-CN" altLang="en-US" sz="2800" smtClean="0">
                <a:latin typeface="Times New Roman" pitchFamily="18" charset="0"/>
              </a:rPr>
              <a:t>矢量，</a:t>
            </a:r>
            <a:r>
              <a:rPr lang="en-US" altLang="zh-CN" sz="2800" smtClean="0">
                <a:latin typeface="Times New Roman" pitchFamily="18" charset="0"/>
              </a:rPr>
              <a:t>vector)</a:t>
            </a:r>
            <a:r>
              <a:rPr lang="zh-CN" altLang="en-US" sz="2800" smtClean="0">
                <a:latin typeface="Times New Roman" pitchFamily="18" charset="0"/>
              </a:rPr>
              <a:t>：既有大小又有方向的量，通常用有向线段表示，记作    或者</a:t>
            </a:r>
          </a:p>
          <a:p>
            <a:r>
              <a:rPr lang="zh-CN" altLang="en-US" sz="2800" smtClean="0">
                <a:latin typeface="Times New Roman" pitchFamily="18" charset="0"/>
              </a:rPr>
              <a:t>考虑从空间坐标系原点出发</a:t>
            </a:r>
            <a:r>
              <a:rPr lang="en-US" altLang="zh-CN" sz="2800" smtClean="0">
                <a:latin typeface="Times New Roman" pitchFamily="18" charset="0"/>
              </a:rPr>
              <a:t>(</a:t>
            </a:r>
            <a:r>
              <a:rPr lang="zh-CN" altLang="en-US" sz="2800" smtClean="0">
                <a:latin typeface="Times New Roman" pitchFamily="18" charset="0"/>
              </a:rPr>
              <a:t>其他向量可以平移到原点出发</a:t>
            </a:r>
            <a:r>
              <a:rPr lang="en-US" altLang="zh-CN" sz="2800" smtClean="0">
                <a:latin typeface="Times New Roman" pitchFamily="18" charset="0"/>
              </a:rPr>
              <a:t>)</a:t>
            </a:r>
            <a:r>
              <a:rPr lang="zh-CN" altLang="en-US" sz="2800" smtClean="0">
                <a:latin typeface="Times New Roman" pitchFamily="18" charset="0"/>
              </a:rPr>
              <a:t>的向量     ，终点坐标为</a:t>
            </a:r>
            <a:r>
              <a:rPr lang="en-US" altLang="zh-CN" sz="2800" smtClean="0">
                <a:latin typeface="Times New Roman" pitchFamily="18" charset="0"/>
              </a:rPr>
              <a:t>&lt;</a:t>
            </a:r>
            <a:r>
              <a:rPr lang="en-US" altLang="zh-CN" sz="2800" i="1" smtClean="0">
                <a:latin typeface="Times New Roman" pitchFamily="18" charset="0"/>
              </a:rPr>
              <a:t>x</a:t>
            </a:r>
            <a:r>
              <a:rPr lang="en-US" altLang="zh-CN" sz="2800" baseline="-25000" smtClean="0">
                <a:latin typeface="Times New Roman" pitchFamily="18" charset="0"/>
              </a:rPr>
              <a:t>1</a:t>
            </a:r>
            <a:r>
              <a:rPr lang="en-US" altLang="zh-CN" sz="2800" smtClean="0">
                <a:latin typeface="Times New Roman" pitchFamily="18" charset="0"/>
              </a:rPr>
              <a:t>,</a:t>
            </a:r>
            <a:r>
              <a:rPr lang="en-US" altLang="zh-CN" sz="2800" i="1" smtClean="0">
                <a:latin typeface="Times New Roman" pitchFamily="18" charset="0"/>
              </a:rPr>
              <a:t>x</a:t>
            </a:r>
            <a:r>
              <a:rPr lang="en-US" altLang="zh-CN" sz="2800" baseline="-25000" smtClean="0">
                <a:latin typeface="Times New Roman" pitchFamily="18" charset="0"/>
              </a:rPr>
              <a:t>2</a:t>
            </a:r>
            <a:r>
              <a:rPr lang="en-US" altLang="zh-CN" sz="2800" smtClean="0">
                <a:latin typeface="Times New Roman" pitchFamily="18" charset="0"/>
              </a:rPr>
              <a:t>,</a:t>
            </a:r>
            <a:r>
              <a:rPr lang="en-US" altLang="zh-CN" sz="2800" smtClean="0"/>
              <a:t>…</a:t>
            </a:r>
            <a:r>
              <a:rPr lang="en-US" altLang="zh-CN" sz="2800" smtClean="0">
                <a:latin typeface="Times New Roman" pitchFamily="18" charset="0"/>
              </a:rPr>
              <a:t>,</a:t>
            </a:r>
            <a:r>
              <a:rPr lang="en-US" altLang="zh-CN" sz="2800" i="1" smtClean="0">
                <a:latin typeface="Times New Roman" pitchFamily="18" charset="0"/>
              </a:rPr>
              <a:t>x</a:t>
            </a:r>
            <a:r>
              <a:rPr lang="en-US" altLang="zh-CN" sz="2800" baseline="-25000" smtClean="0">
                <a:latin typeface="Times New Roman" pitchFamily="18" charset="0"/>
              </a:rPr>
              <a:t>n</a:t>
            </a:r>
            <a:r>
              <a:rPr lang="en-US" altLang="zh-CN" sz="2800" smtClean="0">
                <a:latin typeface="Times New Roman" pitchFamily="18" charset="0"/>
              </a:rPr>
              <a:t>&gt;</a:t>
            </a:r>
            <a:r>
              <a:rPr lang="zh-CN" altLang="en-US" sz="2800" smtClean="0">
                <a:latin typeface="Times New Roman" pitchFamily="18" charset="0"/>
              </a:rPr>
              <a:t>，我们称之为一个</a:t>
            </a:r>
            <a:r>
              <a:rPr lang="en-US" altLang="zh-CN" sz="2800" smtClean="0">
                <a:solidFill>
                  <a:schemeClr val="hlink"/>
                </a:solidFill>
                <a:latin typeface="Times New Roman" pitchFamily="18" charset="0"/>
              </a:rPr>
              <a:t>n</a:t>
            </a:r>
            <a:r>
              <a:rPr lang="zh-CN" altLang="en-US" sz="2800" smtClean="0">
                <a:solidFill>
                  <a:schemeClr val="hlink"/>
                </a:solidFill>
                <a:latin typeface="Times New Roman" pitchFamily="18" charset="0"/>
              </a:rPr>
              <a:t>维向量</a:t>
            </a:r>
          </a:p>
          <a:p>
            <a:r>
              <a:rPr lang="zh-CN" altLang="en-US" sz="2800" smtClean="0">
                <a:latin typeface="Times New Roman" pitchFamily="18" charset="0"/>
              </a:rPr>
              <a:t>向量的运算：加、减、倍数、内积</a:t>
            </a:r>
          </a:p>
        </p:txBody>
      </p:sp>
      <p:graphicFrame>
        <p:nvGraphicFramePr>
          <p:cNvPr id="36352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76925" y="1255713"/>
          <a:ext cx="2682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126720" imgH="215640" progId="Equation.DSMT4">
                  <p:embed/>
                </p:oleObj>
              </mc:Choice>
              <mc:Fallback>
                <p:oleObj name="Equation" r:id="rId4" imgW="126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5" y="1255713"/>
                        <a:ext cx="268288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3525" name="Group 5"/>
          <p:cNvGrpSpPr>
            <a:grpSpLocks/>
          </p:cNvGrpSpPr>
          <p:nvPr/>
        </p:nvGrpSpPr>
        <p:grpSpPr bwMode="auto">
          <a:xfrm>
            <a:off x="7885113" y="2133600"/>
            <a:ext cx="1122362" cy="1631950"/>
            <a:chOff x="4328" y="912"/>
            <a:chExt cx="707" cy="1028"/>
          </a:xfrm>
        </p:grpSpPr>
        <p:grpSp>
          <p:nvGrpSpPr>
            <p:cNvPr id="363526" name="Group 6"/>
            <p:cNvGrpSpPr>
              <a:grpSpLocks/>
            </p:cNvGrpSpPr>
            <p:nvPr/>
          </p:nvGrpSpPr>
          <p:grpSpPr bwMode="auto">
            <a:xfrm>
              <a:off x="4368" y="912"/>
              <a:ext cx="632" cy="1028"/>
              <a:chOff x="4368" y="768"/>
              <a:chExt cx="720" cy="1172"/>
            </a:xfrm>
          </p:grpSpPr>
          <p:sp>
            <p:nvSpPr>
              <p:cNvPr id="363527" name="Line 7"/>
              <p:cNvSpPr>
                <a:spLocks noChangeShapeType="1"/>
              </p:cNvSpPr>
              <p:nvPr/>
            </p:nvSpPr>
            <p:spPr bwMode="auto">
              <a:xfrm flipV="1">
                <a:off x="4368" y="960"/>
                <a:ext cx="720" cy="72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63528" name="Object 8"/>
              <p:cNvGraphicFramePr>
                <a:graphicFrameLocks noChangeAspect="1"/>
              </p:cNvGraphicFramePr>
              <p:nvPr/>
            </p:nvGraphicFramePr>
            <p:xfrm>
              <a:off x="4388" y="1652"/>
              <a:ext cx="32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9" name="Equation" r:id="rId6" imgW="520560" imgH="457200" progId="Equation.3">
                      <p:embed/>
                    </p:oleObj>
                  </mc:Choice>
                  <mc:Fallback>
                    <p:oleObj name="Equation" r:id="rId6" imgW="520560" imgH="457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8" y="1652"/>
                            <a:ext cx="32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3529" name="Object 9"/>
              <p:cNvGraphicFramePr>
                <a:graphicFrameLocks noChangeAspect="1"/>
              </p:cNvGraphicFramePr>
              <p:nvPr/>
            </p:nvGraphicFramePr>
            <p:xfrm>
              <a:off x="4657" y="768"/>
              <a:ext cx="33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" name="Equation" r:id="rId8" imgW="533160" imgH="457200" progId="Equation.3">
                      <p:embed/>
                    </p:oleObj>
                  </mc:Choice>
                  <mc:Fallback>
                    <p:oleObj name="Equation" r:id="rId8" imgW="533160" imgH="457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7" y="768"/>
                            <a:ext cx="335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3530" name="Object 10"/>
            <p:cNvGraphicFramePr>
              <a:graphicFrameLocks noChangeAspect="1"/>
            </p:cNvGraphicFramePr>
            <p:nvPr/>
          </p:nvGraphicFramePr>
          <p:xfrm>
            <a:off x="4328" y="1700"/>
            <a:ext cx="71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Equation" r:id="rId10" imgW="114120" imgH="101520" progId="Equation.3">
                    <p:embed/>
                  </p:oleObj>
                </mc:Choice>
                <mc:Fallback>
                  <p:oleObj name="Equation" r:id="rId10" imgW="114120" imgH="101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8" y="1700"/>
                          <a:ext cx="71" cy="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3531" name="Object 11"/>
            <p:cNvGraphicFramePr>
              <a:graphicFrameLocks noChangeAspect="1"/>
            </p:cNvGraphicFramePr>
            <p:nvPr/>
          </p:nvGraphicFramePr>
          <p:xfrm>
            <a:off x="4964" y="1044"/>
            <a:ext cx="71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Equation" r:id="rId12" imgW="114120" imgH="101520" progId="Equation.3">
                    <p:embed/>
                  </p:oleObj>
                </mc:Choice>
                <mc:Fallback>
                  <p:oleObj name="Equation" r:id="rId12" imgW="114120" imgH="101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4" y="1044"/>
                          <a:ext cx="71" cy="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3532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19925" y="1155700"/>
          <a:ext cx="9826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13" imgW="431640" imgH="253800" progId="Equation.DSMT4">
                  <p:embed/>
                </p:oleObj>
              </mc:Choice>
              <mc:Fallback>
                <p:oleObj name="Equation" r:id="rId13" imgW="4316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155700"/>
                        <a:ext cx="982663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33" name="Object 13"/>
          <p:cNvGraphicFramePr>
            <a:graphicFrameLocks noChangeAspect="1"/>
          </p:cNvGraphicFramePr>
          <p:nvPr/>
        </p:nvGraphicFramePr>
        <p:xfrm>
          <a:off x="5003800" y="3644900"/>
          <a:ext cx="2698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15" imgW="126720" imgH="215640" progId="Equation.DSMT4">
                  <p:embed/>
                </p:oleObj>
              </mc:Choice>
              <mc:Fallback>
                <p:oleObj name="Equation" r:id="rId15" imgW="126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644900"/>
                        <a:ext cx="2698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34" name="Object 14"/>
          <p:cNvGraphicFramePr>
            <a:graphicFrameLocks noChangeAspect="1"/>
          </p:cNvGraphicFramePr>
          <p:nvPr/>
        </p:nvGraphicFramePr>
        <p:xfrm>
          <a:off x="1547813" y="5018088"/>
          <a:ext cx="42227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17" imgW="2184120" imgH="965160" progId="Equation.DSMT4">
                  <p:embed/>
                </p:oleObj>
              </mc:Choice>
              <mc:Fallback>
                <p:oleObj name="Equation" r:id="rId17" imgW="218412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018088"/>
                        <a:ext cx="4222750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4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向量的模、距离和夹角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6013" y="2133600"/>
            <a:ext cx="6696075" cy="3617913"/>
          </a:xfrm>
        </p:spPr>
        <p:txBody>
          <a:bodyPr/>
          <a:lstStyle/>
          <a:p>
            <a:r>
              <a:rPr lang="zh-CN" altLang="en-US" sz="2800" smtClean="0">
                <a:latin typeface="Times New Roman" pitchFamily="18" charset="0"/>
              </a:rPr>
              <a:t>向量的模</a:t>
            </a:r>
            <a:r>
              <a:rPr lang="en-US" altLang="zh-CN" sz="2800" smtClean="0">
                <a:latin typeface="Times New Roman" pitchFamily="18" charset="0"/>
              </a:rPr>
              <a:t>(</a:t>
            </a:r>
            <a:r>
              <a:rPr lang="zh-CN" altLang="en-US" sz="2800" smtClean="0">
                <a:latin typeface="Times New Roman" pitchFamily="18" charset="0"/>
              </a:rPr>
              <a:t>大小</a:t>
            </a:r>
            <a:r>
              <a:rPr lang="en-US" altLang="zh-CN" sz="2800" smtClean="0">
                <a:latin typeface="Times New Roman" pitchFamily="18" charset="0"/>
              </a:rPr>
              <a:t>)</a:t>
            </a:r>
            <a:r>
              <a:rPr lang="zh-CN" altLang="en-US" sz="2800" smtClean="0">
                <a:latin typeface="Times New Roman" pitchFamily="18" charset="0"/>
              </a:rPr>
              <a:t>：</a:t>
            </a:r>
          </a:p>
          <a:p>
            <a:endParaRPr lang="zh-CN" altLang="en-US" sz="2800" smtClean="0">
              <a:latin typeface="Times New Roman" pitchFamily="18" charset="0"/>
            </a:endParaRPr>
          </a:p>
          <a:p>
            <a:r>
              <a:rPr lang="zh-CN" altLang="en-US" sz="2800" smtClean="0">
                <a:latin typeface="Times New Roman" pitchFamily="18" charset="0"/>
              </a:rPr>
              <a:t>向量的</a:t>
            </a:r>
            <a:r>
              <a:rPr lang="en-US" altLang="zh-CN" sz="2800" smtClean="0">
                <a:latin typeface="Times New Roman" pitchFamily="18" charset="0"/>
              </a:rPr>
              <a:t>(</a:t>
            </a:r>
            <a:r>
              <a:rPr lang="zh-CN" altLang="en-US" sz="2800" smtClean="0">
                <a:latin typeface="Times New Roman" pitchFamily="18" charset="0"/>
              </a:rPr>
              <a:t>欧氏</a:t>
            </a:r>
            <a:r>
              <a:rPr lang="en-US" altLang="zh-CN" sz="2800" smtClean="0">
                <a:latin typeface="Times New Roman" pitchFamily="18" charset="0"/>
              </a:rPr>
              <a:t>)</a:t>
            </a:r>
            <a:r>
              <a:rPr lang="zh-CN" altLang="en-US" sz="2800" smtClean="0">
                <a:latin typeface="Times New Roman" pitchFamily="18" charset="0"/>
              </a:rPr>
              <a:t>距离</a:t>
            </a:r>
          </a:p>
          <a:p>
            <a:endParaRPr lang="zh-CN" altLang="en-US" sz="2800" smtClean="0">
              <a:latin typeface="Times New Roman" pitchFamily="18" charset="0"/>
            </a:endParaRPr>
          </a:p>
          <a:p>
            <a:r>
              <a:rPr lang="zh-CN" altLang="en-US" sz="2800" smtClean="0">
                <a:latin typeface="Times New Roman" pitchFamily="18" charset="0"/>
              </a:rPr>
              <a:t>夹角</a:t>
            </a:r>
            <a:r>
              <a:rPr lang="el-GR" altLang="zh-CN" sz="2800" i="1" smtClean="0">
                <a:latin typeface="Times New Roman" pitchFamily="18" charset="0"/>
              </a:rPr>
              <a:t>α</a:t>
            </a:r>
          </a:p>
          <a:p>
            <a:endParaRPr lang="zh-CN" altLang="en-US" sz="2800" smtClean="0">
              <a:latin typeface="Times New Roman" pitchFamily="18" charset="0"/>
            </a:endParaRPr>
          </a:p>
        </p:txBody>
      </p:sp>
      <p:graphicFrame>
        <p:nvGraphicFramePr>
          <p:cNvPr id="36557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30350" y="1190625"/>
          <a:ext cx="3124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4" imgW="1828800" imgH="317160" progId="Equation.DSMT4">
                  <p:embed/>
                </p:oleObj>
              </mc:Choice>
              <mc:Fallback>
                <p:oleObj name="Equation" r:id="rId4" imgW="182880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1190625"/>
                        <a:ext cx="3124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4" name="Object 6"/>
          <p:cNvGraphicFramePr>
            <a:graphicFrameLocks noChangeAspect="1"/>
          </p:cNvGraphicFramePr>
          <p:nvPr/>
        </p:nvGraphicFramePr>
        <p:xfrm>
          <a:off x="2195513" y="3789363"/>
          <a:ext cx="482441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6" imgW="3124080" imgH="291960" progId="Equation.DSMT4">
                  <p:embed/>
                </p:oleObj>
              </mc:Choice>
              <mc:Fallback>
                <p:oleObj name="Equation" r:id="rId6" imgW="3124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789363"/>
                        <a:ext cx="482441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5" name="Object 7"/>
          <p:cNvGraphicFramePr>
            <a:graphicFrameLocks noChangeAspect="1"/>
          </p:cNvGraphicFramePr>
          <p:nvPr/>
        </p:nvGraphicFramePr>
        <p:xfrm>
          <a:off x="2339975" y="4724400"/>
          <a:ext cx="165576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8" imgW="1015920" imgH="469800" progId="Equation.DSMT4">
                  <p:embed/>
                </p:oleObj>
              </mc:Choice>
              <mc:Fallback>
                <p:oleObj name="Equation" r:id="rId8" imgW="10159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724400"/>
                        <a:ext cx="1655763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84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</a:rPr>
              <a:t>向量空间模型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484313"/>
            <a:ext cx="7848600" cy="4248150"/>
          </a:xfrm>
        </p:spPr>
        <p:txBody>
          <a:bodyPr/>
          <a:lstStyle/>
          <a:p>
            <a:r>
              <a:rPr lang="zh-CN" altLang="en-US" sz="2800" smtClean="0">
                <a:latin typeface="Times New Roman" pitchFamily="18" charset="0"/>
              </a:rPr>
              <a:t>向量空间模型</a:t>
            </a:r>
            <a:r>
              <a:rPr lang="en-US" altLang="zh-CN" sz="2800" smtClean="0">
                <a:latin typeface="Times New Roman" pitchFamily="18" charset="0"/>
              </a:rPr>
              <a:t>(Vector Space Model</a:t>
            </a:r>
            <a:r>
              <a:rPr lang="zh-CN" altLang="en-US" sz="2800" smtClean="0">
                <a:latin typeface="Times New Roman" pitchFamily="18" charset="0"/>
              </a:rPr>
              <a:t>，</a:t>
            </a:r>
            <a:r>
              <a:rPr lang="en-US" altLang="zh-CN" sz="2800" smtClean="0">
                <a:latin typeface="Times New Roman" pitchFamily="18" charset="0"/>
              </a:rPr>
              <a:t>VSM)</a:t>
            </a:r>
            <a:r>
              <a:rPr lang="zh-CN" altLang="en-US" sz="2800" smtClean="0">
                <a:latin typeface="Times New Roman" pitchFamily="18" charset="0"/>
              </a:rPr>
              <a:t>是康奈尔大学 </a:t>
            </a:r>
            <a:r>
              <a:rPr lang="en-US" altLang="zh-CN" sz="2800" smtClean="0">
                <a:latin typeface="Times New Roman" pitchFamily="18" charset="0"/>
              </a:rPr>
              <a:t>Salton</a:t>
            </a:r>
            <a:r>
              <a:rPr lang="zh-CN" altLang="en-US" sz="2800" smtClean="0">
                <a:latin typeface="Times New Roman" pitchFamily="18" charset="0"/>
              </a:rPr>
              <a:t>等人上世纪</a:t>
            </a:r>
            <a:r>
              <a:rPr lang="en-US" altLang="zh-CN" sz="2800" smtClean="0">
                <a:latin typeface="Times New Roman" pitchFamily="18" charset="0"/>
              </a:rPr>
              <a:t>70</a:t>
            </a:r>
            <a:r>
              <a:rPr lang="zh-CN" altLang="en-US" sz="2800" smtClean="0">
                <a:latin typeface="Times New Roman" pitchFamily="18" charset="0"/>
              </a:rPr>
              <a:t>年代提出并倡导，原型系统</a:t>
            </a:r>
            <a:r>
              <a:rPr lang="en-US" altLang="zh-CN" sz="2800" smtClean="0">
                <a:latin typeface="Times New Roman" pitchFamily="18" charset="0"/>
              </a:rPr>
              <a:t>SMART*</a:t>
            </a:r>
          </a:p>
          <a:p>
            <a:r>
              <a:rPr lang="en-US" altLang="zh-CN" sz="2800" smtClean="0">
                <a:latin typeface="Times New Roman" pitchFamily="18" charset="0"/>
              </a:rPr>
              <a:t>term</a:t>
            </a:r>
            <a:r>
              <a:rPr lang="zh-CN" altLang="en-US" sz="2800" smtClean="0">
                <a:latin typeface="Times New Roman" pitchFamily="18" charset="0"/>
              </a:rPr>
              <a:t>独立性假设：</a:t>
            </a:r>
            <a:r>
              <a:rPr lang="en-US" altLang="zh-CN" sz="2800" smtClean="0">
                <a:latin typeface="Times New Roman" pitchFamily="18" charset="0"/>
              </a:rPr>
              <a:t>term</a:t>
            </a:r>
            <a:r>
              <a:rPr lang="zh-CN" altLang="en-US" sz="2800" smtClean="0">
                <a:latin typeface="Times New Roman" pitchFamily="18" charset="0"/>
              </a:rPr>
              <a:t>在文档中的出现是独立、互不影响的。</a:t>
            </a:r>
          </a:p>
          <a:p>
            <a:r>
              <a:rPr lang="zh-CN" altLang="en-US" sz="2800" smtClean="0">
                <a:latin typeface="Times New Roman" pitchFamily="18" charset="0"/>
              </a:rPr>
              <a:t>查询和文档都可转化成</a:t>
            </a:r>
            <a:r>
              <a:rPr lang="en-US" altLang="zh-CN" sz="2800" smtClean="0">
                <a:latin typeface="Times New Roman" pitchFamily="18" charset="0"/>
              </a:rPr>
              <a:t>term</a:t>
            </a:r>
            <a:r>
              <a:rPr lang="zh-CN" altLang="en-US" sz="2800" smtClean="0">
                <a:latin typeface="Times New Roman" pitchFamily="18" charset="0"/>
              </a:rPr>
              <a:t>及其权重组成的向量表示，都可以看成空间中的点。向量之间通过距离计算得到查询和每个文档的相似度。</a:t>
            </a:r>
          </a:p>
        </p:txBody>
      </p:sp>
    </p:spTree>
    <p:extLst>
      <p:ext uri="{BB962C8B-B14F-4D97-AF65-F5344CB8AC3E}">
        <p14:creationId xmlns:p14="http://schemas.microsoft.com/office/powerpoint/2010/main" val="5805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617538"/>
            <a:ext cx="7380287" cy="1143000"/>
          </a:xfrm>
        </p:spPr>
        <p:txBody>
          <a:bodyPr/>
          <a:lstStyle/>
          <a:p>
            <a:r>
              <a:rPr lang="zh-CN" altLang="en-US" sz="3200" smtClean="0"/>
              <a:t>文档</a:t>
            </a:r>
            <a:r>
              <a:rPr lang="en-US" altLang="zh-CN" sz="3200" smtClean="0"/>
              <a:t>-</a:t>
            </a:r>
            <a:r>
              <a:rPr lang="zh-CN" altLang="en-US" sz="3200" smtClean="0"/>
              <a:t>标引项矩阵</a:t>
            </a:r>
            <a:r>
              <a:rPr lang="en-US" altLang="zh-CN" sz="3200" smtClean="0">
                <a:latin typeface="Times New Roman" pitchFamily="18" charset="0"/>
              </a:rPr>
              <a:t>(Doc-Term Matrix)</a:t>
            </a:r>
          </a:p>
        </p:txBody>
      </p:sp>
      <p:graphicFrame>
        <p:nvGraphicFramePr>
          <p:cNvPr id="36966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79613" y="2852738"/>
          <a:ext cx="3740150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1726920" imgH="1168200" progId="Equation.DSMT4">
                  <p:embed/>
                </p:oleObj>
              </mc:Choice>
              <mc:Fallback>
                <p:oleObj name="Equation" r:id="rId4" imgW="17269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852738"/>
                        <a:ext cx="3740150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68" name="Text Box 4"/>
          <p:cNvSpPr txBox="1">
            <a:spLocks noChangeArrowheads="1"/>
          </p:cNvSpPr>
          <p:nvPr/>
        </p:nvSpPr>
        <p:spPr bwMode="auto">
          <a:xfrm>
            <a:off x="1187450" y="1412875"/>
            <a:ext cx="7345363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0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4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rPr>
              <a:t>篇文档，</a:t>
            </a:r>
            <a:r>
              <a:rPr kumimoji="1" lang="en-US" altLang="zh-CN" sz="2400" b="0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m</a:t>
            </a:r>
            <a:r>
              <a:rPr kumimoji="1" lang="zh-CN" altLang="en-US" sz="24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rPr>
              <a:t>个标引项构成的矩阵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400" b="0" i="1" baseline="-25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m*n</a:t>
            </a:r>
            <a:r>
              <a:rPr kumimoji="1" lang="zh-CN" altLang="en-US" sz="2400" b="0" i="1" baseline="-25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zh-CN" altLang="en-US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每列可以看成每篇文档的向量表示，同时，每行也可以可以看成标引项的向量表示。</a:t>
            </a:r>
          </a:p>
          <a:p>
            <a:pPr algn="l" eaLnBrk="1" hangingPunct="1">
              <a:spcBef>
                <a:spcPct val="50000"/>
              </a:spcBef>
            </a:pPr>
            <a:endParaRPr kumimoji="1" lang="zh-CN" altLang="en-US" sz="2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3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一个例子</a:t>
            </a: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2205038"/>
            <a:ext cx="5113337" cy="4032250"/>
          </a:xfrm>
        </p:spPr>
        <p:txBody>
          <a:bodyPr/>
          <a:lstStyle/>
          <a:p>
            <a:r>
              <a:rPr lang="zh-CN" altLang="en-US" sz="2800" smtClean="0">
                <a:latin typeface="Times New Roman" pitchFamily="18" charset="0"/>
              </a:rPr>
              <a:t>查询</a:t>
            </a:r>
            <a:r>
              <a:rPr lang="en-US" altLang="zh-CN" sz="2800" i="1" smtClean="0">
                <a:latin typeface="Times New Roman" pitchFamily="18" charset="0"/>
              </a:rPr>
              <a:t>q</a:t>
            </a:r>
            <a:r>
              <a:rPr lang="zh-CN" altLang="en-US" sz="2800" smtClean="0">
                <a:latin typeface="Times New Roman" pitchFamily="18" charset="0"/>
              </a:rPr>
              <a:t>：</a:t>
            </a:r>
            <a:r>
              <a:rPr lang="en-US" altLang="zh-CN" sz="2800" smtClean="0">
                <a:latin typeface="Times New Roman" pitchFamily="18" charset="0"/>
              </a:rPr>
              <a:t>(&lt;2006,1&gt;,&lt;</a:t>
            </a:r>
            <a:r>
              <a:rPr lang="zh-CN" altLang="en-US" sz="2800" smtClean="0">
                <a:latin typeface="Times New Roman" pitchFamily="18" charset="0"/>
              </a:rPr>
              <a:t>世界杯</a:t>
            </a:r>
            <a:r>
              <a:rPr lang="en-US" altLang="zh-CN" sz="2800" smtClean="0">
                <a:latin typeface="Times New Roman" pitchFamily="18" charset="0"/>
              </a:rPr>
              <a:t>,2&gt;)</a:t>
            </a:r>
          </a:p>
          <a:p>
            <a:r>
              <a:rPr lang="zh-CN" altLang="en-US" sz="2800" smtClean="0">
                <a:latin typeface="Times New Roman" pitchFamily="18" charset="0"/>
              </a:rPr>
              <a:t>文档</a:t>
            </a:r>
            <a:r>
              <a:rPr lang="en-US" altLang="zh-CN" sz="2800" i="1" smtClean="0">
                <a:latin typeface="Times New Roman" pitchFamily="18" charset="0"/>
              </a:rPr>
              <a:t>d</a:t>
            </a:r>
            <a:r>
              <a:rPr lang="en-US" altLang="zh-CN" sz="2800" i="1" baseline="-25000" smtClean="0">
                <a:latin typeface="Times New Roman" pitchFamily="18" charset="0"/>
              </a:rPr>
              <a:t>1</a:t>
            </a:r>
            <a:r>
              <a:rPr lang="zh-CN" altLang="en-US" sz="2800" smtClean="0">
                <a:latin typeface="Times New Roman" pitchFamily="18" charset="0"/>
              </a:rPr>
              <a:t>：</a:t>
            </a:r>
            <a:r>
              <a:rPr lang="en-US" altLang="zh-CN" sz="2800" smtClean="0">
                <a:latin typeface="Times New Roman" pitchFamily="18" charset="0"/>
              </a:rPr>
              <a:t>(&lt;2006,1&gt;,&lt;</a:t>
            </a:r>
            <a:r>
              <a:rPr lang="zh-CN" altLang="en-US" sz="2800" smtClean="0">
                <a:latin typeface="Times New Roman" pitchFamily="18" charset="0"/>
              </a:rPr>
              <a:t>世界杯</a:t>
            </a:r>
            <a:r>
              <a:rPr lang="en-US" altLang="zh-CN" sz="2800" smtClean="0">
                <a:latin typeface="Times New Roman" pitchFamily="18" charset="0"/>
              </a:rPr>
              <a:t>,3&gt;,&lt;</a:t>
            </a:r>
            <a:r>
              <a:rPr lang="zh-CN" altLang="en-US" sz="2800" smtClean="0">
                <a:latin typeface="Times New Roman" pitchFamily="18" charset="0"/>
              </a:rPr>
              <a:t>德国</a:t>
            </a:r>
            <a:r>
              <a:rPr lang="en-US" altLang="zh-CN" sz="2800" smtClean="0">
                <a:latin typeface="Times New Roman" pitchFamily="18" charset="0"/>
              </a:rPr>
              <a:t>,1&gt;,&lt;</a:t>
            </a:r>
            <a:r>
              <a:rPr lang="zh-CN" altLang="en-US" sz="2800" smtClean="0">
                <a:latin typeface="Times New Roman" pitchFamily="18" charset="0"/>
              </a:rPr>
              <a:t>举行</a:t>
            </a:r>
            <a:r>
              <a:rPr lang="en-US" altLang="zh-CN" sz="2800" smtClean="0">
                <a:latin typeface="Times New Roman" pitchFamily="18" charset="0"/>
              </a:rPr>
              <a:t>,1&gt;) </a:t>
            </a:r>
          </a:p>
          <a:p>
            <a:r>
              <a:rPr lang="zh-CN" altLang="en-US" sz="2800" smtClean="0">
                <a:latin typeface="Times New Roman" pitchFamily="18" charset="0"/>
              </a:rPr>
              <a:t>文档</a:t>
            </a:r>
            <a:r>
              <a:rPr lang="en-US" altLang="zh-CN" sz="2800" i="1" smtClean="0">
                <a:latin typeface="Times New Roman" pitchFamily="18" charset="0"/>
              </a:rPr>
              <a:t>d</a:t>
            </a:r>
            <a:r>
              <a:rPr lang="en-US" altLang="zh-CN" sz="2800" i="1" baseline="-25000" smtClean="0">
                <a:latin typeface="Times New Roman" pitchFamily="18" charset="0"/>
              </a:rPr>
              <a:t>2</a:t>
            </a:r>
            <a:r>
              <a:rPr lang="zh-CN" altLang="en-US" sz="2800" smtClean="0">
                <a:latin typeface="Times New Roman" pitchFamily="18" charset="0"/>
              </a:rPr>
              <a:t>：</a:t>
            </a:r>
            <a:r>
              <a:rPr lang="en-US" altLang="zh-CN" sz="2800" smtClean="0">
                <a:latin typeface="Times New Roman" pitchFamily="18" charset="0"/>
              </a:rPr>
              <a:t>(&lt;2002,1&gt;,&lt;</a:t>
            </a:r>
            <a:r>
              <a:rPr lang="zh-CN" altLang="en-US" sz="2800" smtClean="0">
                <a:latin typeface="Times New Roman" pitchFamily="18" charset="0"/>
              </a:rPr>
              <a:t>世界杯</a:t>
            </a:r>
            <a:r>
              <a:rPr lang="en-US" altLang="zh-CN" sz="2800" smtClean="0">
                <a:latin typeface="Times New Roman" pitchFamily="18" charset="0"/>
              </a:rPr>
              <a:t>,2&gt;,&lt;</a:t>
            </a:r>
            <a:r>
              <a:rPr lang="zh-CN" altLang="en-US" sz="2800" smtClean="0">
                <a:latin typeface="Times New Roman" pitchFamily="18" charset="0"/>
              </a:rPr>
              <a:t>韩国</a:t>
            </a:r>
            <a:r>
              <a:rPr lang="en-US" altLang="zh-CN" sz="2800" smtClean="0">
                <a:latin typeface="Times New Roman" pitchFamily="18" charset="0"/>
              </a:rPr>
              <a:t>,1&gt;,&lt;</a:t>
            </a:r>
            <a:r>
              <a:rPr lang="zh-CN" altLang="en-US" sz="2800" smtClean="0">
                <a:latin typeface="Times New Roman" pitchFamily="18" charset="0"/>
              </a:rPr>
              <a:t>日本</a:t>
            </a:r>
            <a:r>
              <a:rPr lang="en-US" altLang="zh-CN" sz="2800" smtClean="0">
                <a:latin typeface="Times New Roman" pitchFamily="18" charset="0"/>
              </a:rPr>
              <a:t>,1&gt;,&lt;</a:t>
            </a:r>
            <a:r>
              <a:rPr lang="zh-CN" altLang="en-US" sz="2800" smtClean="0">
                <a:latin typeface="Times New Roman" pitchFamily="18" charset="0"/>
              </a:rPr>
              <a:t>举行</a:t>
            </a:r>
            <a:r>
              <a:rPr lang="en-US" altLang="zh-CN" sz="2800" smtClean="0">
                <a:latin typeface="Times New Roman" pitchFamily="18" charset="0"/>
              </a:rPr>
              <a:t>,1&gt;)</a:t>
            </a:r>
            <a:endParaRPr lang="en-US" altLang="zh-CN" sz="2800" smtClean="0"/>
          </a:p>
        </p:txBody>
      </p:sp>
      <p:graphicFrame>
        <p:nvGraphicFramePr>
          <p:cNvPr id="37171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381750" y="2212975"/>
          <a:ext cx="2278063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1155600" imgH="1854000" progId="Equation.DSMT4">
                  <p:embed/>
                </p:oleObj>
              </mc:Choice>
              <mc:Fallback>
                <p:oleObj name="Equation" r:id="rId4" imgW="1155600" imgH="18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2212975"/>
                        <a:ext cx="2278063" cy="365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4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</a:rPr>
              <a:t>一个例子</a:t>
            </a:r>
            <a:r>
              <a:rPr lang="en-US" altLang="zh-CN" smtClean="0">
                <a:latin typeface="Times New Roman" pitchFamily="18" charset="0"/>
              </a:rPr>
              <a:t>(</a:t>
            </a:r>
            <a:r>
              <a:rPr lang="zh-CN" altLang="en-US" smtClean="0">
                <a:latin typeface="Times New Roman" pitchFamily="18" charset="0"/>
              </a:rPr>
              <a:t>续</a:t>
            </a:r>
            <a:r>
              <a:rPr lang="en-US" altLang="zh-CN" smtClean="0">
                <a:latin typeface="Times New Roman" pitchFamily="18" charset="0"/>
              </a:rPr>
              <a:t>)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6013" y="2205038"/>
            <a:ext cx="7056437" cy="4248150"/>
          </a:xfrm>
        </p:spPr>
        <p:txBody>
          <a:bodyPr/>
          <a:lstStyle/>
          <a:p>
            <a:r>
              <a:rPr lang="zh-CN" altLang="en-US" smtClean="0">
                <a:latin typeface="Times New Roman" pitchFamily="18" charset="0"/>
              </a:rPr>
              <a:t>查询和文档进行向量的相似度计算：</a:t>
            </a:r>
          </a:p>
          <a:p>
            <a:pPr lvl="1"/>
            <a:r>
              <a:rPr lang="zh-CN" altLang="en-US" smtClean="0">
                <a:latin typeface="Times New Roman" pitchFamily="18" charset="0"/>
              </a:rPr>
              <a:t>采用内积：</a:t>
            </a:r>
          </a:p>
          <a:p>
            <a:pPr lvl="2"/>
            <a:r>
              <a:rPr lang="zh-CN" altLang="en-US" smtClean="0">
                <a:latin typeface="Times New Roman" pitchFamily="18" charset="0"/>
              </a:rPr>
              <a:t>文档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i="1" baseline="-25000" smtClean="0">
                <a:latin typeface="Times New Roman" pitchFamily="18" charset="0"/>
              </a:rPr>
              <a:t>1</a:t>
            </a:r>
            <a:r>
              <a:rPr lang="zh-CN" altLang="en-US" smtClean="0">
                <a:latin typeface="Times New Roman" pitchFamily="18" charset="0"/>
              </a:rPr>
              <a:t>与</a:t>
            </a:r>
            <a:r>
              <a:rPr lang="en-US" altLang="zh-CN" i="1" smtClean="0">
                <a:latin typeface="Times New Roman" pitchFamily="18" charset="0"/>
              </a:rPr>
              <a:t>q</a:t>
            </a:r>
            <a:r>
              <a:rPr lang="zh-CN" altLang="en-US" smtClean="0">
                <a:latin typeface="Times New Roman" pitchFamily="18" charset="0"/>
              </a:rPr>
              <a:t>的内积：</a:t>
            </a:r>
            <a:r>
              <a:rPr lang="en-US" altLang="zh-CN" smtClean="0">
                <a:latin typeface="Times New Roman" pitchFamily="18" charset="0"/>
              </a:rPr>
              <a:t>1*1+3*2=7</a:t>
            </a:r>
          </a:p>
          <a:p>
            <a:pPr lvl="2"/>
            <a:r>
              <a:rPr lang="zh-CN" altLang="en-US" smtClean="0">
                <a:latin typeface="Times New Roman" pitchFamily="18" charset="0"/>
              </a:rPr>
              <a:t>文档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i="1" baseline="-25000" smtClean="0">
                <a:latin typeface="Times New Roman" pitchFamily="18" charset="0"/>
              </a:rPr>
              <a:t>2</a:t>
            </a:r>
            <a:r>
              <a:rPr lang="zh-CN" altLang="en-US" smtClean="0">
                <a:latin typeface="Times New Roman" pitchFamily="18" charset="0"/>
              </a:rPr>
              <a:t>与</a:t>
            </a:r>
            <a:r>
              <a:rPr lang="en-US" altLang="zh-CN" i="1" smtClean="0">
                <a:latin typeface="Times New Roman" pitchFamily="18" charset="0"/>
              </a:rPr>
              <a:t>q</a:t>
            </a:r>
            <a:r>
              <a:rPr lang="zh-CN" altLang="en-US" smtClean="0">
                <a:latin typeface="Times New Roman" pitchFamily="18" charset="0"/>
              </a:rPr>
              <a:t>的内积：</a:t>
            </a:r>
            <a:r>
              <a:rPr lang="en-US" altLang="zh-CN" smtClean="0">
                <a:latin typeface="Times New Roman" pitchFamily="18" charset="0"/>
              </a:rPr>
              <a:t>2*2=4</a:t>
            </a:r>
          </a:p>
          <a:p>
            <a:pPr lvl="1"/>
            <a:r>
              <a:rPr lang="zh-CN" altLang="en-US" smtClean="0">
                <a:latin typeface="Times New Roman" pitchFamily="18" charset="0"/>
              </a:rPr>
              <a:t>夹角余弦：</a:t>
            </a:r>
          </a:p>
          <a:p>
            <a:pPr lvl="2"/>
            <a:r>
              <a:rPr lang="zh-CN" altLang="en-US" smtClean="0">
                <a:latin typeface="Times New Roman" pitchFamily="18" charset="0"/>
              </a:rPr>
              <a:t>文档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i="1" baseline="-25000" smtClean="0">
                <a:latin typeface="Times New Roman" pitchFamily="18" charset="0"/>
              </a:rPr>
              <a:t>1</a:t>
            </a:r>
            <a:r>
              <a:rPr lang="zh-CN" altLang="en-US" smtClean="0">
                <a:latin typeface="Times New Roman" pitchFamily="18" charset="0"/>
              </a:rPr>
              <a:t>与</a:t>
            </a:r>
            <a:r>
              <a:rPr lang="en-US" altLang="zh-CN" i="1" smtClean="0">
                <a:latin typeface="Times New Roman" pitchFamily="18" charset="0"/>
              </a:rPr>
              <a:t>q</a:t>
            </a:r>
            <a:r>
              <a:rPr lang="zh-CN" altLang="en-US" smtClean="0">
                <a:latin typeface="Times New Roman" pitchFamily="18" charset="0"/>
              </a:rPr>
              <a:t>的夹角余弦：</a:t>
            </a:r>
          </a:p>
          <a:p>
            <a:pPr lvl="2"/>
            <a:r>
              <a:rPr lang="zh-CN" altLang="en-US" smtClean="0">
                <a:latin typeface="Times New Roman" pitchFamily="18" charset="0"/>
              </a:rPr>
              <a:t>文档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i="1" baseline="-25000" smtClean="0">
                <a:latin typeface="Times New Roman" pitchFamily="18" charset="0"/>
              </a:rPr>
              <a:t>2</a:t>
            </a:r>
            <a:r>
              <a:rPr lang="zh-CN" altLang="en-US" smtClean="0">
                <a:latin typeface="Times New Roman" pitchFamily="18" charset="0"/>
              </a:rPr>
              <a:t>与</a:t>
            </a:r>
            <a:r>
              <a:rPr lang="en-US" altLang="zh-CN" i="1" smtClean="0">
                <a:latin typeface="Times New Roman" pitchFamily="18" charset="0"/>
              </a:rPr>
              <a:t>q</a:t>
            </a:r>
            <a:r>
              <a:rPr lang="zh-CN" altLang="en-US" smtClean="0">
                <a:latin typeface="Times New Roman" pitchFamily="18" charset="0"/>
              </a:rPr>
              <a:t>的夹角余弦：</a:t>
            </a:r>
            <a:endParaRPr lang="zh-CN" altLang="en-US" smtClean="0"/>
          </a:p>
        </p:txBody>
      </p:sp>
      <p:graphicFrame>
        <p:nvGraphicFramePr>
          <p:cNvPr id="37376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718819616"/>
              </p:ext>
            </p:extLst>
          </p:nvPr>
        </p:nvGraphicFramePr>
        <p:xfrm>
          <a:off x="5940152" y="4365104"/>
          <a:ext cx="1373187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4" imgW="927000" imgH="419040" progId="Equation.DSMT4">
                  <p:embed/>
                </p:oleObj>
              </mc:Choice>
              <mc:Fallback>
                <p:oleObj name="Equation" r:id="rId4" imgW="9270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365104"/>
                        <a:ext cx="1373187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5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577696482"/>
              </p:ext>
            </p:extLst>
          </p:nvPr>
        </p:nvGraphicFramePr>
        <p:xfrm>
          <a:off x="5940152" y="5301208"/>
          <a:ext cx="121761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6" imgW="850680" imgH="419040" progId="Equation.DSMT4">
                  <p:embed/>
                </p:oleObj>
              </mc:Choice>
              <mc:Fallback>
                <p:oleObj name="Equation" r:id="rId6" imgW="850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301208"/>
                        <a:ext cx="121761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5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</a:t>
            </a:r>
            <a:r>
              <a:rPr lang="zh-CN" altLang="en-US" dirty="0"/>
              <a:t>静态</a:t>
            </a:r>
            <a:r>
              <a:rPr lang="zh-CN" altLang="en-US" dirty="0" smtClean="0"/>
              <a:t>信息检索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515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74168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dirty="0" smtClean="0"/>
              <a:t>纲要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3924300" y="1662113"/>
            <a:ext cx="3606800" cy="37449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7EBD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3348038" y="1646238"/>
            <a:ext cx="565150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852863" y="16446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1400">
              <a:effectLst>
                <a:outerShdw blurRad="38100" dist="38100" dir="2700000" algn="tl">
                  <a:srgbClr val="FFFFFF"/>
                </a:outerShdw>
              </a:effectLst>
              <a:latin typeface="HY강M"/>
              <a:ea typeface="HY강M"/>
              <a:cs typeface="HY강M"/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3348038" y="2724150"/>
            <a:ext cx="565150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</a:t>
            </a: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>
            <a:off x="3830638" y="27241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2800" b="1"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Y강B"/>
              <a:ea typeface="HY강B"/>
              <a:cs typeface="HY강B"/>
            </a:endParaRPr>
          </a:p>
        </p:txBody>
      </p:sp>
      <p:sp>
        <p:nvSpPr>
          <p:cNvPr id="4105" name="Rectangle 7"/>
          <p:cNvSpPr>
            <a:spLocks noChangeArrowheads="1"/>
          </p:cNvSpPr>
          <p:nvPr/>
        </p:nvSpPr>
        <p:spPr bwMode="auto">
          <a:xfrm>
            <a:off x="3348038" y="3805238"/>
            <a:ext cx="566737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III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832225" y="3805238"/>
            <a:ext cx="4629150" cy="649287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auto">
          <a:xfrm>
            <a:off x="3348038" y="4886325"/>
            <a:ext cx="566737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강B"/>
                <a:ea typeface="HY강B"/>
                <a:cs typeface="HY강B"/>
              </a:rPr>
              <a:t>IV</a:t>
            </a:r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3832225" y="4886325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9" name="AutoShape 11"/>
          <p:cNvSpPr>
            <a:spLocks noChangeArrowheads="1"/>
          </p:cNvSpPr>
          <p:nvPr/>
        </p:nvSpPr>
        <p:spPr bwMode="auto">
          <a:xfrm>
            <a:off x="3852863" y="1717675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简单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Web</a:t>
            </a:r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搜索引擎基本原理</a:t>
            </a:r>
            <a:endParaRPr lang="zh-CN" altLang="en-US" sz="2800" b="1" dirty="0">
              <a:solidFill>
                <a:srgbClr val="C00000"/>
              </a:solidFill>
              <a:latin typeface="华文楷体" pitchFamily="2" charset="-122"/>
              <a:ea typeface="楷体" pitchFamily="49" charset="-122"/>
            </a:endParaRPr>
          </a:p>
        </p:txBody>
      </p:sp>
      <p:sp>
        <p:nvSpPr>
          <p:cNvPr id="6158" name="AutoShape 12"/>
          <p:cNvSpPr>
            <a:spLocks noChangeArrowheads="1"/>
          </p:cNvSpPr>
          <p:nvPr/>
        </p:nvSpPr>
        <p:spPr bwMode="auto">
          <a:xfrm>
            <a:off x="3851275" y="2817813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</a:rPr>
              <a:t> 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</a:rPr>
              <a:t>当前搜索技术的主要不足</a:t>
            </a:r>
            <a:endParaRPr lang="zh-CN" altLang="en-US" sz="2800" b="1" dirty="0">
              <a:solidFill>
                <a:schemeClr val="tx2"/>
              </a:solidFill>
              <a:latin typeface="Tahoma" pitchFamily="34" charset="0"/>
              <a:ea typeface="楷体" pitchFamily="49" charset="-122"/>
            </a:endParaRPr>
          </a:p>
        </p:txBody>
      </p:sp>
      <p:sp>
        <p:nvSpPr>
          <p:cNvPr id="6159" name="AutoShape 13"/>
          <p:cNvSpPr>
            <a:spLocks noChangeArrowheads="1"/>
          </p:cNvSpPr>
          <p:nvPr/>
        </p:nvSpPr>
        <p:spPr bwMode="auto">
          <a:xfrm>
            <a:off x="3922713" y="3878263"/>
            <a:ext cx="432117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大数据精准搜索引擎</a:t>
            </a:r>
            <a:endParaRPr lang="zh-CN" altLang="en-US" sz="2800" b="1" dirty="0">
              <a:solidFill>
                <a:schemeClr val="tx2"/>
              </a:solidFill>
              <a:latin typeface="华文楷体" pitchFamily="2" charset="-122"/>
              <a:ea typeface="楷体" pitchFamily="49" charset="-122"/>
              <a:sym typeface="Arial" pitchFamily="34" charset="0"/>
            </a:endParaRPr>
          </a:p>
        </p:txBody>
      </p:sp>
      <p:sp>
        <p:nvSpPr>
          <p:cNvPr id="6160" name="AutoShape 14"/>
          <p:cNvSpPr>
            <a:spLocks noChangeArrowheads="1"/>
          </p:cNvSpPr>
          <p:nvPr/>
        </p:nvSpPr>
        <p:spPr bwMode="auto">
          <a:xfrm>
            <a:off x="3852118" y="4957763"/>
            <a:ext cx="4032250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大数据搜索应用案例</a:t>
            </a:r>
            <a:endParaRPr lang="zh-CN" altLang="en-US" sz="2800" b="1" dirty="0">
              <a:solidFill>
                <a:schemeClr val="tx2"/>
              </a:solidFill>
              <a:latin typeface="华文楷体" pitchFamily="2" charset="-122"/>
              <a:ea typeface="楷体" pitchFamily="49" charset="-122"/>
              <a:sym typeface="Arial" pitchFamily="34" charset="0"/>
            </a:endParaRPr>
          </a:p>
        </p:txBody>
      </p:sp>
      <p:grpSp>
        <p:nvGrpSpPr>
          <p:cNvPr id="6161" name="Group 17"/>
          <p:cNvGrpSpPr>
            <a:grpSpLocks/>
          </p:cNvGrpSpPr>
          <p:nvPr/>
        </p:nvGrpSpPr>
        <p:grpSpPr bwMode="auto">
          <a:xfrm flipH="1">
            <a:off x="1263650" y="1341438"/>
            <a:ext cx="1685925" cy="4460875"/>
            <a:chOff x="0" y="0"/>
            <a:chExt cx="580" cy="3028"/>
          </a:xfrm>
        </p:grpSpPr>
        <p:sp>
          <p:nvSpPr>
            <p:cNvPr id="6166" name="AutoShape 16"/>
            <p:cNvSpPr>
              <a:spLocks/>
            </p:cNvSpPr>
            <p:nvPr/>
          </p:nvSpPr>
          <p:spPr bwMode="auto">
            <a:xfrm rot="5400000" flipH="1" flipV="1">
              <a:off x="-1474" y="1465"/>
              <a:ext cx="3028" cy="79"/>
            </a:xfrm>
            <a:custGeom>
              <a:avLst/>
              <a:gdLst>
                <a:gd name="T0" fmla="*/ 0 w 21600"/>
                <a:gd name="T1" fmla="*/ 0 h 21600"/>
                <a:gd name="T2" fmla="*/ 172 w 21600"/>
                <a:gd name="T3" fmla="*/ 79 h 21600"/>
                <a:gd name="T4" fmla="*/ 2856 w 21600"/>
                <a:gd name="T5" fmla="*/ 79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2411 w 21600"/>
                <a:gd name="T16" fmla="*/ 2461 h 21600"/>
                <a:gd name="T17" fmla="*/ 19189 w 21600"/>
                <a:gd name="T18" fmla="*/ 19139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E5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AutoShape 17"/>
            <p:cNvSpPr>
              <a:spLocks/>
            </p:cNvSpPr>
            <p:nvPr/>
          </p:nvSpPr>
          <p:spPr bwMode="auto">
            <a:xfrm rot="5400000" flipH="1" flipV="1">
              <a:off x="-1197" y="1261"/>
              <a:ext cx="3028" cy="506"/>
            </a:xfrm>
            <a:custGeom>
              <a:avLst/>
              <a:gdLst>
                <a:gd name="T0" fmla="*/ 0 w 21600"/>
                <a:gd name="T1" fmla="*/ 0 h 21600"/>
                <a:gd name="T2" fmla="*/ 799 w 21600"/>
                <a:gd name="T3" fmla="*/ 506 h 21600"/>
                <a:gd name="T4" fmla="*/ 2229 w 21600"/>
                <a:gd name="T5" fmla="*/ 506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4651 w 21600"/>
                <a:gd name="T16" fmla="*/ 4653 h 21600"/>
                <a:gd name="T17" fmla="*/ 16949 w 21600"/>
                <a:gd name="T18" fmla="*/ 16947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8BACB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68" name="Group 20"/>
            <p:cNvGrpSpPr>
              <a:grpSpLocks/>
            </p:cNvGrpSpPr>
            <p:nvPr/>
          </p:nvGrpSpPr>
          <p:grpSpPr bwMode="auto">
            <a:xfrm rot="5400000">
              <a:off x="-849" y="1270"/>
              <a:ext cx="2341" cy="516"/>
              <a:chOff x="0" y="0"/>
              <a:chExt cx="2180" cy="262"/>
            </a:xfrm>
          </p:grpSpPr>
          <p:grpSp>
            <p:nvGrpSpPr>
              <p:cNvPr id="6174" name="Group 21"/>
              <p:cNvGrpSpPr>
                <a:grpSpLocks/>
              </p:cNvGrpSpPr>
              <p:nvPr/>
            </p:nvGrpSpPr>
            <p:grpSpPr bwMode="auto">
              <a:xfrm>
                <a:off x="359" y="0"/>
                <a:ext cx="688" cy="262"/>
                <a:chOff x="0" y="0"/>
                <a:chExt cx="688" cy="262"/>
              </a:xfrm>
            </p:grpSpPr>
            <p:sp>
              <p:nvSpPr>
                <p:cNvPr id="618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0" y="1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366" y="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622" y="1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75" name="Line 23"/>
              <p:cNvSpPr>
                <a:spLocks noChangeShapeType="1"/>
              </p:cNvSpPr>
              <p:nvPr/>
            </p:nvSpPr>
            <p:spPr bwMode="auto">
              <a:xfrm>
                <a:off x="1414" y="11"/>
                <a:ext cx="406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24"/>
              <p:cNvSpPr>
                <a:spLocks noChangeShapeType="1"/>
              </p:cNvSpPr>
              <p:nvPr/>
            </p:nvSpPr>
            <p:spPr bwMode="auto">
              <a:xfrm>
                <a:off x="1241" y="0"/>
                <a:ext cx="212" cy="262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25"/>
              <p:cNvSpPr>
                <a:spLocks noChangeShapeType="1"/>
              </p:cNvSpPr>
              <p:nvPr/>
            </p:nvSpPr>
            <p:spPr bwMode="auto">
              <a:xfrm>
                <a:off x="1132" y="11"/>
                <a:ext cx="67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26"/>
              <p:cNvSpPr>
                <a:spLocks noChangeShapeType="1"/>
              </p:cNvSpPr>
              <p:nvPr/>
            </p:nvSpPr>
            <p:spPr bwMode="auto">
              <a:xfrm flipV="1">
                <a:off x="0" y="9"/>
                <a:ext cx="624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27"/>
              <p:cNvSpPr>
                <a:spLocks noChangeShapeType="1"/>
              </p:cNvSpPr>
              <p:nvPr/>
            </p:nvSpPr>
            <p:spPr bwMode="auto">
              <a:xfrm flipH="1" flipV="1">
                <a:off x="1559" y="9"/>
                <a:ext cx="621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69" name="Group 30"/>
            <p:cNvGrpSpPr>
              <a:grpSpLocks/>
            </p:cNvGrpSpPr>
            <p:nvPr/>
          </p:nvGrpSpPr>
          <p:grpSpPr bwMode="auto">
            <a:xfrm rot="5400000">
              <a:off x="-989" y="1361"/>
              <a:ext cx="2641" cy="291"/>
              <a:chOff x="0" y="0"/>
              <a:chExt cx="2459" cy="148"/>
            </a:xfrm>
          </p:grpSpPr>
          <p:sp>
            <p:nvSpPr>
              <p:cNvPr id="6170" name="Line 29"/>
              <p:cNvSpPr>
                <a:spLocks noChangeShapeType="1"/>
              </p:cNvSpPr>
              <p:nvPr/>
            </p:nvSpPr>
            <p:spPr bwMode="auto">
              <a:xfrm>
                <a:off x="0" y="148"/>
                <a:ext cx="245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1" name="Line 30"/>
              <p:cNvSpPr>
                <a:spLocks noChangeShapeType="1"/>
              </p:cNvSpPr>
              <p:nvPr/>
            </p:nvSpPr>
            <p:spPr bwMode="auto">
              <a:xfrm>
                <a:off x="159" y="88"/>
                <a:ext cx="214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2" name="Line 31"/>
              <p:cNvSpPr>
                <a:spLocks noChangeShapeType="1"/>
              </p:cNvSpPr>
              <p:nvPr/>
            </p:nvSpPr>
            <p:spPr bwMode="auto">
              <a:xfrm>
                <a:off x="328" y="43"/>
                <a:ext cx="1817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3" name="Line 32"/>
              <p:cNvSpPr>
                <a:spLocks noChangeShapeType="1"/>
              </p:cNvSpPr>
              <p:nvPr/>
            </p:nvSpPr>
            <p:spPr bwMode="auto">
              <a:xfrm>
                <a:off x="447" y="0"/>
                <a:ext cx="1568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62" name="Group 35"/>
          <p:cNvGrpSpPr>
            <a:grpSpLocks/>
          </p:cNvGrpSpPr>
          <p:nvPr/>
        </p:nvGrpSpPr>
        <p:grpSpPr bwMode="auto">
          <a:xfrm>
            <a:off x="395288" y="2725738"/>
            <a:ext cx="1550987" cy="1911350"/>
            <a:chOff x="0" y="0"/>
            <a:chExt cx="678" cy="1092"/>
          </a:xfrm>
        </p:grpSpPr>
        <p:sp>
          <p:nvSpPr>
            <p:cNvPr id="6164" name="Oval 34"/>
            <p:cNvSpPr>
              <a:spLocks noChangeArrowheads="1"/>
            </p:cNvSpPr>
            <p:nvPr/>
          </p:nvSpPr>
          <p:spPr bwMode="auto">
            <a:xfrm>
              <a:off x="82" y="768"/>
              <a:ext cx="507" cy="324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6165" name="Oval 35"/>
            <p:cNvSpPr>
              <a:spLocks noChangeArrowheads="1"/>
            </p:cNvSpPr>
            <p:nvPr/>
          </p:nvSpPr>
          <p:spPr bwMode="auto">
            <a:xfrm>
              <a:off x="0" y="0"/>
              <a:ext cx="678" cy="9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4134" name="Text Box 36"/>
          <p:cNvSpPr txBox="1">
            <a:spLocks noChangeArrowheads="1"/>
          </p:cNvSpPr>
          <p:nvPr/>
        </p:nvSpPr>
        <p:spPr bwMode="auto">
          <a:xfrm>
            <a:off x="550952" y="3068960"/>
            <a:ext cx="12618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大</a:t>
            </a:r>
            <a:r>
              <a:rPr lang="zh-CN" altLang="en-US" sz="2800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数据</a:t>
            </a:r>
            <a:endParaRPr lang="en-US" altLang="zh-CN" sz="2800" dirty="0" smtClean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13195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9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典型的动态信息流过滤过程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518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81075"/>
            <a:ext cx="50768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160338"/>
            <a:ext cx="6336953" cy="706437"/>
          </a:xfrm>
        </p:spPr>
        <p:txBody>
          <a:bodyPr/>
          <a:lstStyle/>
          <a:p>
            <a:r>
              <a:rPr lang="zh-CN" altLang="en-US" dirty="0" smtClean="0"/>
              <a:t>信息检索</a:t>
            </a:r>
            <a:r>
              <a:rPr lang="en-US" altLang="zh-CN" dirty="0" smtClean="0"/>
              <a:t>vs.</a:t>
            </a:r>
            <a:r>
              <a:rPr lang="zh-CN" altLang="en-US" dirty="0" smtClean="0"/>
              <a:t>信息流过滤的差异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文档集：</a:t>
            </a:r>
          </a:p>
          <a:p>
            <a:pPr lvl="1"/>
            <a:r>
              <a:rPr lang="zh-CN" altLang="en-US" smtClean="0"/>
              <a:t>规模有限，相对静态</a:t>
            </a:r>
            <a:r>
              <a:rPr lang="en-US" altLang="zh-CN" smtClean="0"/>
              <a:t> vs. </a:t>
            </a:r>
            <a:r>
              <a:rPr lang="zh-CN" altLang="en-US" smtClean="0"/>
              <a:t>规模巨大、动态变化</a:t>
            </a:r>
          </a:p>
          <a:p>
            <a:r>
              <a:rPr lang="zh-CN" altLang="en-US" smtClean="0"/>
              <a:t>用户需求：</a:t>
            </a:r>
          </a:p>
          <a:p>
            <a:pPr lvl="1"/>
            <a:r>
              <a:rPr lang="zh-CN" altLang="en-US" smtClean="0"/>
              <a:t>多变多样，海量用户 </a:t>
            </a:r>
            <a:r>
              <a:rPr lang="en-US" altLang="zh-CN" smtClean="0"/>
              <a:t>vs. </a:t>
            </a:r>
            <a:r>
              <a:rPr lang="zh-CN" altLang="en-US" smtClean="0"/>
              <a:t>相对稳定、用户受限</a:t>
            </a:r>
          </a:p>
          <a:p>
            <a:r>
              <a:rPr lang="zh-CN" altLang="en-US" smtClean="0"/>
              <a:t>技术方法：</a:t>
            </a:r>
          </a:p>
          <a:p>
            <a:pPr lvl="1"/>
            <a:r>
              <a:rPr lang="zh-CN" altLang="en-US" smtClean="0"/>
              <a:t>对文档进行倒排索引并检索 </a:t>
            </a:r>
            <a:r>
              <a:rPr lang="en-US" altLang="zh-CN" smtClean="0"/>
              <a:t>vs. </a:t>
            </a:r>
            <a:r>
              <a:rPr lang="zh-CN" altLang="en-US" smtClean="0"/>
              <a:t>查询生成自动机，进行快速扫描过滤</a:t>
            </a:r>
          </a:p>
        </p:txBody>
      </p:sp>
    </p:spTree>
    <p:extLst>
      <p:ext uri="{BB962C8B-B14F-4D97-AF65-F5344CB8AC3E}">
        <p14:creationId xmlns:p14="http://schemas.microsoft.com/office/powerpoint/2010/main" val="34241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7744" y="160338"/>
            <a:ext cx="6480969" cy="706437"/>
          </a:xfrm>
        </p:spPr>
        <p:txBody>
          <a:bodyPr/>
          <a:lstStyle/>
          <a:p>
            <a:r>
              <a:rPr lang="zh-CN" altLang="en-US" dirty="0"/>
              <a:t>信息检索</a:t>
            </a:r>
            <a:r>
              <a:rPr lang="en-US" altLang="zh-CN" dirty="0"/>
              <a:t>vs.</a:t>
            </a:r>
            <a:r>
              <a:rPr lang="zh-CN" altLang="en-US" dirty="0"/>
              <a:t>信息流过滤的</a:t>
            </a:r>
            <a:r>
              <a:rPr lang="zh-CN" altLang="en-US" dirty="0" smtClean="0"/>
              <a:t>共同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同一理论支持；</a:t>
            </a:r>
          </a:p>
          <a:p>
            <a:endParaRPr lang="zh-CN" altLang="en-US" smtClean="0"/>
          </a:p>
          <a:p>
            <a:r>
              <a:rPr lang="zh-CN" altLang="en-US" smtClean="0"/>
              <a:t>相同的支持技术：自然语言处理、机器学习、大规模架构设计</a:t>
            </a:r>
          </a:p>
          <a:p>
            <a:endParaRPr lang="zh-CN" altLang="en-US" smtClean="0"/>
          </a:p>
          <a:p>
            <a:r>
              <a:rPr lang="zh-CN" altLang="en-US" smtClean="0"/>
              <a:t>小规模的信息安全可以直接规约为信息检索问题。</a:t>
            </a:r>
          </a:p>
        </p:txBody>
      </p:sp>
    </p:spTree>
    <p:extLst>
      <p:ext uri="{BB962C8B-B14F-4D97-AF65-F5344CB8AC3E}">
        <p14:creationId xmlns:p14="http://schemas.microsoft.com/office/powerpoint/2010/main" val="37561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信息检索需研究的五大问题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搜索排序问题</a:t>
            </a:r>
            <a:r>
              <a:rPr lang="en-US" altLang="zh-CN" smtClean="0"/>
              <a:t>:</a:t>
            </a:r>
            <a:r>
              <a:rPr lang="zh-CN" altLang="en-US" smtClean="0"/>
              <a:t>信息检索模型，解决搜索的根本问题；</a:t>
            </a:r>
          </a:p>
          <a:p>
            <a:r>
              <a:rPr lang="zh-CN" altLang="en-US" smtClean="0"/>
              <a:t>效果提升问题</a:t>
            </a:r>
            <a:r>
              <a:rPr lang="en-US" altLang="zh-CN" smtClean="0"/>
              <a:t>:</a:t>
            </a:r>
            <a:r>
              <a:rPr lang="zh-CN" altLang="en-US" smtClean="0"/>
              <a:t>信息检索策略，提高效果的策略与技巧；</a:t>
            </a:r>
          </a:p>
          <a:p>
            <a:r>
              <a:rPr lang="zh-CN" altLang="en-US" smtClean="0"/>
              <a:t>性能问题：倒排、索引压缩；</a:t>
            </a:r>
          </a:p>
          <a:p>
            <a:r>
              <a:rPr lang="zh-CN" altLang="en-US" smtClean="0"/>
              <a:t>架构问题：并行、分布式、云计算；</a:t>
            </a:r>
          </a:p>
          <a:p>
            <a:r>
              <a:rPr lang="zh-CN" altLang="en-US" smtClean="0"/>
              <a:t>拓展问题：多语言、跨语言等。</a:t>
            </a:r>
          </a:p>
        </p:txBody>
      </p:sp>
    </p:spTree>
    <p:extLst>
      <p:ext uri="{BB962C8B-B14F-4D97-AF65-F5344CB8AC3E}">
        <p14:creationId xmlns:p14="http://schemas.microsoft.com/office/powerpoint/2010/main" val="22290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dirty="0" smtClean="0"/>
              <a:t>纲要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3924300" y="1662113"/>
            <a:ext cx="3606800" cy="37449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7EBD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3348038" y="1646238"/>
            <a:ext cx="565150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852863" y="16446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1400">
              <a:effectLst>
                <a:outerShdw blurRad="38100" dist="38100" dir="2700000" algn="tl">
                  <a:srgbClr val="FFFFFF"/>
                </a:outerShdw>
              </a:effectLst>
              <a:latin typeface="HY강M"/>
              <a:ea typeface="HY강M"/>
              <a:cs typeface="HY강M"/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3348038" y="2724150"/>
            <a:ext cx="565150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</a:t>
            </a: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>
            <a:off x="3830638" y="27241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2800" b="1"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Y강B"/>
              <a:ea typeface="HY강B"/>
              <a:cs typeface="HY강B"/>
            </a:endParaRPr>
          </a:p>
        </p:txBody>
      </p:sp>
      <p:sp>
        <p:nvSpPr>
          <p:cNvPr id="4105" name="Rectangle 7"/>
          <p:cNvSpPr>
            <a:spLocks noChangeArrowheads="1"/>
          </p:cNvSpPr>
          <p:nvPr/>
        </p:nvSpPr>
        <p:spPr bwMode="auto">
          <a:xfrm>
            <a:off x="3348038" y="3805238"/>
            <a:ext cx="566737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III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832225" y="3805238"/>
            <a:ext cx="4629150" cy="649287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auto">
          <a:xfrm>
            <a:off x="3348038" y="4886325"/>
            <a:ext cx="566737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강B"/>
                <a:ea typeface="HY강B"/>
                <a:cs typeface="HY강B"/>
              </a:rPr>
              <a:t>IV</a:t>
            </a:r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3832225" y="4886325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9" name="AutoShape 11"/>
          <p:cNvSpPr>
            <a:spLocks noChangeArrowheads="1"/>
          </p:cNvSpPr>
          <p:nvPr/>
        </p:nvSpPr>
        <p:spPr bwMode="auto">
          <a:xfrm>
            <a:off x="3852863" y="1717675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简单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Web</a:t>
            </a:r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搜索引擎基本原理</a:t>
            </a:r>
            <a:endParaRPr lang="zh-CN" altLang="en-US" sz="2800" b="1" dirty="0">
              <a:solidFill>
                <a:srgbClr val="C00000"/>
              </a:solidFill>
              <a:latin typeface="华文楷体" pitchFamily="2" charset="-122"/>
              <a:ea typeface="楷体" pitchFamily="49" charset="-122"/>
            </a:endParaRPr>
          </a:p>
        </p:txBody>
      </p:sp>
      <p:sp>
        <p:nvSpPr>
          <p:cNvPr id="6158" name="AutoShape 12"/>
          <p:cNvSpPr>
            <a:spLocks noChangeArrowheads="1"/>
          </p:cNvSpPr>
          <p:nvPr/>
        </p:nvSpPr>
        <p:spPr bwMode="auto">
          <a:xfrm>
            <a:off x="3851275" y="2817813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 当前搜索技术的主要不足</a:t>
            </a:r>
          </a:p>
        </p:txBody>
      </p:sp>
      <p:sp>
        <p:nvSpPr>
          <p:cNvPr id="6159" name="AutoShape 13"/>
          <p:cNvSpPr>
            <a:spLocks noChangeArrowheads="1"/>
          </p:cNvSpPr>
          <p:nvPr/>
        </p:nvSpPr>
        <p:spPr bwMode="auto">
          <a:xfrm>
            <a:off x="3922713" y="3878263"/>
            <a:ext cx="432117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大数据精准搜索引擎</a:t>
            </a:r>
            <a:endParaRPr lang="zh-CN" altLang="en-US" sz="2800" b="1" dirty="0">
              <a:solidFill>
                <a:schemeClr val="tx2"/>
              </a:solidFill>
              <a:latin typeface="华文楷体" pitchFamily="2" charset="-122"/>
              <a:ea typeface="楷体" pitchFamily="49" charset="-122"/>
              <a:sym typeface="Arial" pitchFamily="34" charset="0"/>
            </a:endParaRPr>
          </a:p>
        </p:txBody>
      </p:sp>
      <p:sp>
        <p:nvSpPr>
          <p:cNvPr id="6160" name="AutoShape 14"/>
          <p:cNvSpPr>
            <a:spLocks noChangeArrowheads="1"/>
          </p:cNvSpPr>
          <p:nvPr/>
        </p:nvSpPr>
        <p:spPr bwMode="auto">
          <a:xfrm>
            <a:off x="3852118" y="4957763"/>
            <a:ext cx="4032250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大数据搜索应用案例</a:t>
            </a:r>
            <a:endParaRPr lang="zh-CN" altLang="en-US" sz="2800" b="1" dirty="0">
              <a:solidFill>
                <a:schemeClr val="tx2"/>
              </a:solidFill>
              <a:latin typeface="华文楷体" pitchFamily="2" charset="-122"/>
              <a:ea typeface="楷体" pitchFamily="49" charset="-122"/>
              <a:sym typeface="Arial" pitchFamily="34" charset="0"/>
            </a:endParaRPr>
          </a:p>
        </p:txBody>
      </p:sp>
      <p:grpSp>
        <p:nvGrpSpPr>
          <p:cNvPr id="6161" name="Group 17"/>
          <p:cNvGrpSpPr>
            <a:grpSpLocks/>
          </p:cNvGrpSpPr>
          <p:nvPr/>
        </p:nvGrpSpPr>
        <p:grpSpPr bwMode="auto">
          <a:xfrm flipH="1">
            <a:off x="1263650" y="1341438"/>
            <a:ext cx="1685925" cy="4460875"/>
            <a:chOff x="0" y="0"/>
            <a:chExt cx="580" cy="3028"/>
          </a:xfrm>
        </p:grpSpPr>
        <p:sp>
          <p:nvSpPr>
            <p:cNvPr id="6166" name="AutoShape 16"/>
            <p:cNvSpPr>
              <a:spLocks/>
            </p:cNvSpPr>
            <p:nvPr/>
          </p:nvSpPr>
          <p:spPr bwMode="auto">
            <a:xfrm rot="5400000" flipH="1" flipV="1">
              <a:off x="-1474" y="1465"/>
              <a:ext cx="3028" cy="79"/>
            </a:xfrm>
            <a:custGeom>
              <a:avLst/>
              <a:gdLst>
                <a:gd name="T0" fmla="*/ 0 w 21600"/>
                <a:gd name="T1" fmla="*/ 0 h 21600"/>
                <a:gd name="T2" fmla="*/ 172 w 21600"/>
                <a:gd name="T3" fmla="*/ 79 h 21600"/>
                <a:gd name="T4" fmla="*/ 2856 w 21600"/>
                <a:gd name="T5" fmla="*/ 79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2411 w 21600"/>
                <a:gd name="T16" fmla="*/ 2461 h 21600"/>
                <a:gd name="T17" fmla="*/ 19189 w 21600"/>
                <a:gd name="T18" fmla="*/ 19139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E5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AutoShape 17"/>
            <p:cNvSpPr>
              <a:spLocks/>
            </p:cNvSpPr>
            <p:nvPr/>
          </p:nvSpPr>
          <p:spPr bwMode="auto">
            <a:xfrm rot="5400000" flipH="1" flipV="1">
              <a:off x="-1197" y="1261"/>
              <a:ext cx="3028" cy="506"/>
            </a:xfrm>
            <a:custGeom>
              <a:avLst/>
              <a:gdLst>
                <a:gd name="T0" fmla="*/ 0 w 21600"/>
                <a:gd name="T1" fmla="*/ 0 h 21600"/>
                <a:gd name="T2" fmla="*/ 799 w 21600"/>
                <a:gd name="T3" fmla="*/ 506 h 21600"/>
                <a:gd name="T4" fmla="*/ 2229 w 21600"/>
                <a:gd name="T5" fmla="*/ 506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4651 w 21600"/>
                <a:gd name="T16" fmla="*/ 4653 h 21600"/>
                <a:gd name="T17" fmla="*/ 16949 w 21600"/>
                <a:gd name="T18" fmla="*/ 16947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8BACB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68" name="Group 20"/>
            <p:cNvGrpSpPr>
              <a:grpSpLocks/>
            </p:cNvGrpSpPr>
            <p:nvPr/>
          </p:nvGrpSpPr>
          <p:grpSpPr bwMode="auto">
            <a:xfrm rot="5400000">
              <a:off x="-849" y="1270"/>
              <a:ext cx="2341" cy="516"/>
              <a:chOff x="0" y="0"/>
              <a:chExt cx="2180" cy="262"/>
            </a:xfrm>
          </p:grpSpPr>
          <p:grpSp>
            <p:nvGrpSpPr>
              <p:cNvPr id="6174" name="Group 21"/>
              <p:cNvGrpSpPr>
                <a:grpSpLocks/>
              </p:cNvGrpSpPr>
              <p:nvPr/>
            </p:nvGrpSpPr>
            <p:grpSpPr bwMode="auto">
              <a:xfrm>
                <a:off x="359" y="0"/>
                <a:ext cx="688" cy="262"/>
                <a:chOff x="0" y="0"/>
                <a:chExt cx="688" cy="262"/>
              </a:xfrm>
            </p:grpSpPr>
            <p:sp>
              <p:nvSpPr>
                <p:cNvPr id="618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0" y="1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366" y="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622" y="1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75" name="Line 23"/>
              <p:cNvSpPr>
                <a:spLocks noChangeShapeType="1"/>
              </p:cNvSpPr>
              <p:nvPr/>
            </p:nvSpPr>
            <p:spPr bwMode="auto">
              <a:xfrm>
                <a:off x="1414" y="11"/>
                <a:ext cx="406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24"/>
              <p:cNvSpPr>
                <a:spLocks noChangeShapeType="1"/>
              </p:cNvSpPr>
              <p:nvPr/>
            </p:nvSpPr>
            <p:spPr bwMode="auto">
              <a:xfrm>
                <a:off x="1241" y="0"/>
                <a:ext cx="212" cy="262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25"/>
              <p:cNvSpPr>
                <a:spLocks noChangeShapeType="1"/>
              </p:cNvSpPr>
              <p:nvPr/>
            </p:nvSpPr>
            <p:spPr bwMode="auto">
              <a:xfrm>
                <a:off x="1132" y="11"/>
                <a:ext cx="67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26"/>
              <p:cNvSpPr>
                <a:spLocks noChangeShapeType="1"/>
              </p:cNvSpPr>
              <p:nvPr/>
            </p:nvSpPr>
            <p:spPr bwMode="auto">
              <a:xfrm flipV="1">
                <a:off x="0" y="9"/>
                <a:ext cx="624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27"/>
              <p:cNvSpPr>
                <a:spLocks noChangeShapeType="1"/>
              </p:cNvSpPr>
              <p:nvPr/>
            </p:nvSpPr>
            <p:spPr bwMode="auto">
              <a:xfrm flipH="1" flipV="1">
                <a:off x="1559" y="9"/>
                <a:ext cx="621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69" name="Group 30"/>
            <p:cNvGrpSpPr>
              <a:grpSpLocks/>
            </p:cNvGrpSpPr>
            <p:nvPr/>
          </p:nvGrpSpPr>
          <p:grpSpPr bwMode="auto">
            <a:xfrm rot="5400000">
              <a:off x="-989" y="1361"/>
              <a:ext cx="2641" cy="291"/>
              <a:chOff x="0" y="0"/>
              <a:chExt cx="2459" cy="148"/>
            </a:xfrm>
          </p:grpSpPr>
          <p:sp>
            <p:nvSpPr>
              <p:cNvPr id="6170" name="Line 29"/>
              <p:cNvSpPr>
                <a:spLocks noChangeShapeType="1"/>
              </p:cNvSpPr>
              <p:nvPr/>
            </p:nvSpPr>
            <p:spPr bwMode="auto">
              <a:xfrm>
                <a:off x="0" y="148"/>
                <a:ext cx="245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1" name="Line 30"/>
              <p:cNvSpPr>
                <a:spLocks noChangeShapeType="1"/>
              </p:cNvSpPr>
              <p:nvPr/>
            </p:nvSpPr>
            <p:spPr bwMode="auto">
              <a:xfrm>
                <a:off x="159" y="88"/>
                <a:ext cx="214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2" name="Line 31"/>
              <p:cNvSpPr>
                <a:spLocks noChangeShapeType="1"/>
              </p:cNvSpPr>
              <p:nvPr/>
            </p:nvSpPr>
            <p:spPr bwMode="auto">
              <a:xfrm>
                <a:off x="328" y="43"/>
                <a:ext cx="1817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3" name="Line 32"/>
              <p:cNvSpPr>
                <a:spLocks noChangeShapeType="1"/>
              </p:cNvSpPr>
              <p:nvPr/>
            </p:nvSpPr>
            <p:spPr bwMode="auto">
              <a:xfrm>
                <a:off x="447" y="0"/>
                <a:ext cx="1568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62" name="Group 35"/>
          <p:cNvGrpSpPr>
            <a:grpSpLocks/>
          </p:cNvGrpSpPr>
          <p:nvPr/>
        </p:nvGrpSpPr>
        <p:grpSpPr bwMode="auto">
          <a:xfrm>
            <a:off x="395288" y="2725738"/>
            <a:ext cx="1550987" cy="1911350"/>
            <a:chOff x="0" y="0"/>
            <a:chExt cx="678" cy="1092"/>
          </a:xfrm>
        </p:grpSpPr>
        <p:sp>
          <p:nvSpPr>
            <p:cNvPr id="6164" name="Oval 34"/>
            <p:cNvSpPr>
              <a:spLocks noChangeArrowheads="1"/>
            </p:cNvSpPr>
            <p:nvPr/>
          </p:nvSpPr>
          <p:spPr bwMode="auto">
            <a:xfrm>
              <a:off x="82" y="768"/>
              <a:ext cx="507" cy="324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6165" name="Oval 35"/>
            <p:cNvSpPr>
              <a:spLocks noChangeArrowheads="1"/>
            </p:cNvSpPr>
            <p:nvPr/>
          </p:nvSpPr>
          <p:spPr bwMode="auto">
            <a:xfrm>
              <a:off x="0" y="0"/>
              <a:ext cx="678" cy="9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4134" name="Text Box 36"/>
          <p:cNvSpPr txBox="1">
            <a:spLocks noChangeArrowheads="1"/>
          </p:cNvSpPr>
          <p:nvPr/>
        </p:nvSpPr>
        <p:spPr bwMode="auto">
          <a:xfrm>
            <a:off x="550952" y="3068960"/>
            <a:ext cx="12618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大</a:t>
            </a:r>
            <a:r>
              <a:rPr lang="zh-CN" altLang="en-US" sz="2800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数据</a:t>
            </a:r>
            <a:endParaRPr lang="en-US" altLang="zh-CN" sz="2800" dirty="0" smtClean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23029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9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当前不足初探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784225" y="836613"/>
            <a:ext cx="8062913" cy="4756150"/>
          </a:xfrm>
        </p:spPr>
        <p:txBody>
          <a:bodyPr/>
          <a:lstStyle/>
          <a:p>
            <a:r>
              <a:rPr lang="zh-CN" altLang="en-US" smtClean="0"/>
              <a:t>信息重复冗余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57338"/>
            <a:ext cx="8426450" cy="470693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1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当前不足初探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684213" y="908050"/>
            <a:ext cx="8062912" cy="4540250"/>
          </a:xfrm>
        </p:spPr>
        <p:txBody>
          <a:bodyPr/>
          <a:lstStyle/>
          <a:p>
            <a:r>
              <a:rPr lang="zh-CN" altLang="en-US" smtClean="0"/>
              <a:t>白腊</a:t>
            </a:r>
            <a:r>
              <a:rPr lang="en-US" altLang="zh-CN" smtClean="0"/>
              <a:t>-</a:t>
            </a:r>
            <a:r>
              <a:rPr lang="zh-CN" altLang="en-US" smtClean="0"/>
              <a:t>石蜡 是专业同义词，缺乏专业知识关联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9105900" cy="46958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2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当前不足初探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685800" y="1196975"/>
            <a:ext cx="8062913" cy="4827588"/>
          </a:xfrm>
        </p:spPr>
        <p:txBody>
          <a:bodyPr/>
          <a:lstStyle/>
          <a:p>
            <a:r>
              <a:rPr lang="zh-CN" altLang="en-US" smtClean="0"/>
              <a:t>搜索禁用语禁而不止，搜索结果完全无关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7883525" cy="40687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8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60363" y="1078200"/>
            <a:ext cx="8388350" cy="503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召回率不是通用搜索的考量范围，只关注</a:t>
            </a:r>
            <a:r>
              <a:rPr lang="en-US" altLang="zh-CN" sz="2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P@10,P@30</a:t>
            </a:r>
            <a:r>
              <a:rPr lang="zh-CN" altLang="en-US" sz="2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体量大，一大遮百丑</a:t>
            </a: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查询：中国证监会所有的负面信息；</a:t>
            </a:r>
            <a:endParaRPr lang="en-US" altLang="zh-CN" sz="2200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体量大，但返回给用户的有限；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返回给用户的信息不足</a:t>
            </a:r>
            <a:r>
              <a:rPr lang="en-US" altLang="zh-CN" sz="22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2000</a:t>
            </a:r>
            <a:r>
              <a:rPr lang="zh-CN" altLang="en-US" sz="22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条</a:t>
            </a: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查询</a:t>
            </a: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：新疆极端势力的动态情报；</a:t>
            </a:r>
            <a:endParaRPr lang="en-US" altLang="zh-CN" sz="22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专业垂直整合缺乏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专业业务的逻辑不在通用搜索的业务范畴内；</a:t>
            </a: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中关村东路</a:t>
            </a:r>
            <a:r>
              <a:rPr lang="en-US" altLang="zh-CN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80</a:t>
            </a: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号</a:t>
            </a:r>
            <a:r>
              <a:rPr lang="en-US" altLang="zh-CN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楼</a:t>
            </a:r>
            <a:r>
              <a:rPr lang="en-US" altLang="zh-CN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1203</a:t>
            </a:r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室的邮编是多少？联想集团的信息汇总</a:t>
            </a:r>
            <a:endParaRPr lang="en-US" altLang="zh-CN" sz="2200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27584" y="188640"/>
            <a:ext cx="8017355" cy="7064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CC33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r>
              <a:rPr lang="zh-CN" altLang="en-US" dirty="0" smtClean="0"/>
              <a:t>通用搜索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大数据专业搜索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78803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640" y="1916832"/>
            <a:ext cx="78275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/>
              <a:t>关于作业：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最近三年</a:t>
            </a:r>
            <a:r>
              <a:rPr lang="en-US" altLang="zh-CN" dirty="0" smtClean="0"/>
              <a:t>(ACL, SIGIR,CIKM,WWW, SMP)</a:t>
            </a:r>
          </a:p>
          <a:p>
            <a:pPr algn="l"/>
            <a:r>
              <a:rPr lang="zh-CN" altLang="en-US" dirty="0"/>
              <a:t>最</a:t>
            </a:r>
            <a:r>
              <a:rPr lang="zh-CN" altLang="en-US" dirty="0" smtClean="0"/>
              <a:t>经典的</a:t>
            </a:r>
            <a:r>
              <a:rPr lang="en-US" altLang="zh-CN" dirty="0" smtClean="0"/>
              <a:t>Tutorial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1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Web Search Engine Using IR</a:t>
            </a:r>
          </a:p>
        </p:txBody>
      </p:sp>
      <p:grpSp>
        <p:nvGrpSpPr>
          <p:cNvPr id="316419" name="Group 3"/>
          <p:cNvGrpSpPr>
            <a:grpSpLocks/>
          </p:cNvGrpSpPr>
          <p:nvPr/>
        </p:nvGrpSpPr>
        <p:grpSpPr bwMode="auto">
          <a:xfrm>
            <a:off x="3657600" y="3276600"/>
            <a:ext cx="2971800" cy="3148013"/>
            <a:chOff x="2304" y="2064"/>
            <a:chExt cx="1872" cy="1983"/>
          </a:xfrm>
        </p:grpSpPr>
        <p:grpSp>
          <p:nvGrpSpPr>
            <p:cNvPr id="316420" name="Group 4"/>
            <p:cNvGrpSpPr>
              <a:grpSpLocks/>
            </p:cNvGrpSpPr>
            <p:nvPr/>
          </p:nvGrpSpPr>
          <p:grpSpPr bwMode="auto">
            <a:xfrm>
              <a:off x="2304" y="2064"/>
              <a:ext cx="1872" cy="1983"/>
              <a:chOff x="2304" y="2064"/>
              <a:chExt cx="1872" cy="1983"/>
            </a:xfrm>
          </p:grpSpPr>
          <p:pic>
            <p:nvPicPr>
              <p:cNvPr id="316421" name="Picture 5" descr="amconfu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2784"/>
                <a:ext cx="587" cy="1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6422" name="AutoShape 6"/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816" cy="576"/>
              </a:xfrm>
              <a:prstGeom prst="wedgeRoundRectCallout">
                <a:avLst>
                  <a:gd name="adj1" fmla="val -59315"/>
                  <a:gd name="adj2" fmla="val 106944"/>
                  <a:gd name="adj3" fmla="val 16667"/>
                </a:avLst>
              </a:prstGeom>
              <a:solidFill>
                <a:srgbClr val="11DBD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/>
                <a:endParaRPr lang="zh-CN" altLang="en-US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16423" name="Line 7"/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16424" name="Rectangle 8"/>
            <p:cNvSpPr>
              <a:spLocks noChangeArrowheads="1"/>
            </p:cNvSpPr>
            <p:nvPr/>
          </p:nvSpPr>
          <p:spPr bwMode="auto">
            <a:xfrm>
              <a:off x="2928" y="2112"/>
              <a:ext cx="596" cy="518"/>
            </a:xfrm>
            <a:prstGeom prst="rect">
              <a:avLst/>
            </a:prstGeom>
            <a:solidFill>
              <a:srgbClr val="11DB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Query String</a:t>
              </a:r>
            </a:p>
          </p:txBody>
        </p:sp>
      </p:grpSp>
      <p:sp>
        <p:nvSpPr>
          <p:cNvPr id="316425" name="Rectangle 9"/>
          <p:cNvSpPr>
            <a:spLocks noChangeArrowheads="1"/>
          </p:cNvSpPr>
          <p:nvPr/>
        </p:nvSpPr>
        <p:spPr bwMode="auto">
          <a:xfrm>
            <a:off x="6629400" y="3200400"/>
            <a:ext cx="2057400" cy="1066800"/>
          </a:xfrm>
          <a:prstGeom prst="rect">
            <a:avLst/>
          </a:prstGeom>
          <a:solidFill>
            <a:srgbClr val="98ED87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8ED87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zh-CN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IR</a:t>
            </a:r>
          </a:p>
          <a:p>
            <a:pPr algn="ctr" eaLnBrk="1" hangingPunct="1"/>
            <a:r>
              <a:rPr lang="en-US" altLang="zh-CN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System</a:t>
            </a:r>
          </a:p>
        </p:txBody>
      </p:sp>
      <p:grpSp>
        <p:nvGrpSpPr>
          <p:cNvPr id="316426" name="Group 10"/>
          <p:cNvGrpSpPr>
            <a:grpSpLocks/>
          </p:cNvGrpSpPr>
          <p:nvPr/>
        </p:nvGrpSpPr>
        <p:grpSpPr bwMode="auto">
          <a:xfrm>
            <a:off x="5486400" y="4267200"/>
            <a:ext cx="3048000" cy="2046288"/>
            <a:chOff x="3456" y="2688"/>
            <a:chExt cx="1920" cy="1289"/>
          </a:xfrm>
        </p:grpSpPr>
        <p:sp>
          <p:nvSpPr>
            <p:cNvPr id="316427" name="Oval 11"/>
            <p:cNvSpPr>
              <a:spLocks noChangeArrowheads="1"/>
            </p:cNvSpPr>
            <p:nvPr/>
          </p:nvSpPr>
          <p:spPr bwMode="auto">
            <a:xfrm>
              <a:off x="4272" y="3120"/>
              <a:ext cx="1104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Ranked</a:t>
              </a:r>
            </a:p>
            <a:p>
              <a:pPr algn="ctr" eaLnBrk="1" hangingPunct="1"/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Documents</a:t>
              </a:r>
            </a:p>
          </p:txBody>
        </p:sp>
        <p:sp>
          <p:nvSpPr>
            <p:cNvPr id="316428" name="Line 12"/>
            <p:cNvSpPr>
              <a:spLocks noChangeShapeType="1"/>
            </p:cNvSpPr>
            <p:nvPr/>
          </p:nvSpPr>
          <p:spPr bwMode="auto">
            <a:xfrm>
              <a:off x="4800" y="268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429" name="Rectangle 13"/>
            <p:cNvSpPr>
              <a:spLocks noChangeArrowheads="1"/>
            </p:cNvSpPr>
            <p:nvPr/>
          </p:nvSpPr>
          <p:spPr bwMode="auto">
            <a:xfrm>
              <a:off x="3456" y="2976"/>
              <a:ext cx="768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en-US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6430" name="Text Box 14"/>
            <p:cNvSpPr txBox="1">
              <a:spLocks noChangeArrowheads="1"/>
            </p:cNvSpPr>
            <p:nvPr/>
          </p:nvSpPr>
          <p:spPr bwMode="auto">
            <a:xfrm>
              <a:off x="3552" y="2976"/>
              <a:ext cx="557" cy="1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algn="l"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1pPr>
              <a:lvl2pPr marL="914400" indent="-457200" algn="l"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2pPr>
              <a:lvl3pPr marL="1371600" indent="-457200" algn="l"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3pPr>
              <a:lvl4pPr marL="1828800" indent="-457200" algn="l"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4pPr>
              <a:lvl5pPr marL="2286000" indent="-457200" algn="l"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600" b="0">
                  <a:latin typeface="Times New Roman" pitchFamily="18" charset="0"/>
                  <a:ea typeface="宋体" pitchFamily="2" charset="-122"/>
                </a:rPr>
                <a:t>1. Page1</a:t>
              </a:r>
            </a:p>
            <a:p>
              <a:pPr eaLnBrk="1" hangingPunct="1"/>
              <a:r>
                <a:rPr lang="en-US" altLang="zh-CN" sz="1600" b="0">
                  <a:latin typeface="Times New Roman" pitchFamily="18" charset="0"/>
                  <a:ea typeface="宋体" pitchFamily="2" charset="-122"/>
                </a:rPr>
                <a:t>2. Page2</a:t>
              </a:r>
            </a:p>
            <a:p>
              <a:pPr eaLnBrk="1" hangingPunct="1"/>
              <a:r>
                <a:rPr lang="en-US" altLang="zh-CN" sz="1600" b="0">
                  <a:latin typeface="Times New Roman" pitchFamily="18" charset="0"/>
                  <a:ea typeface="宋体" pitchFamily="2" charset="-122"/>
                </a:rPr>
                <a:t>3. Page3</a:t>
              </a:r>
            </a:p>
            <a:p>
              <a:pPr eaLnBrk="1" hangingPunct="1"/>
              <a:r>
                <a:rPr lang="en-US" altLang="zh-CN" sz="1600" b="0">
                  <a:latin typeface="Times New Roman" pitchFamily="18" charset="0"/>
                  <a:ea typeface="宋体" pitchFamily="2" charset="-122"/>
                </a:rPr>
                <a:t>    .</a:t>
              </a:r>
            </a:p>
            <a:p>
              <a:pPr eaLnBrk="1" hangingPunct="1"/>
              <a:r>
                <a:rPr lang="en-US" altLang="zh-CN" sz="1600" b="0">
                  <a:latin typeface="Times New Roman" pitchFamily="18" charset="0"/>
                  <a:ea typeface="宋体" pitchFamily="2" charset="-122"/>
                </a:rPr>
                <a:t>    .</a:t>
              </a:r>
            </a:p>
            <a:p>
              <a:pPr eaLnBrk="1" hangingPunct="1"/>
              <a:endParaRPr lang="zh-CN" altLang="en-US" sz="1800" b="0"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316431" name="Line 15"/>
          <p:cNvSpPr>
            <a:spLocks noChangeShapeType="1"/>
          </p:cNvSpPr>
          <p:nvPr/>
        </p:nvSpPr>
        <p:spPr bwMode="auto">
          <a:xfrm>
            <a:off x="76200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6432" name="Group 16"/>
          <p:cNvGrpSpPr>
            <a:grpSpLocks/>
          </p:cNvGrpSpPr>
          <p:nvPr/>
        </p:nvGrpSpPr>
        <p:grpSpPr bwMode="auto">
          <a:xfrm>
            <a:off x="6248400" y="1828800"/>
            <a:ext cx="2209800" cy="914400"/>
            <a:chOff x="3936" y="1152"/>
            <a:chExt cx="1392" cy="576"/>
          </a:xfrm>
        </p:grpSpPr>
        <p:sp>
          <p:nvSpPr>
            <p:cNvPr id="316433" name="Oval 17"/>
            <p:cNvSpPr>
              <a:spLocks noChangeArrowheads="1"/>
            </p:cNvSpPr>
            <p:nvPr/>
          </p:nvSpPr>
          <p:spPr bwMode="auto">
            <a:xfrm>
              <a:off x="4272" y="1152"/>
              <a:ext cx="1056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Document</a:t>
              </a:r>
            </a:p>
            <a:p>
              <a:pPr algn="ctr" eaLnBrk="1" hangingPunct="1"/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corpus</a:t>
              </a:r>
            </a:p>
          </p:txBody>
        </p:sp>
        <p:sp>
          <p:nvSpPr>
            <p:cNvPr id="316434" name="Line 18"/>
            <p:cNvSpPr>
              <a:spLocks noChangeShapeType="1"/>
            </p:cNvSpPr>
            <p:nvPr/>
          </p:nvSpPr>
          <p:spPr bwMode="auto">
            <a:xfrm>
              <a:off x="3936" y="14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16435" name="Group 19"/>
          <p:cNvGrpSpPr>
            <a:grpSpLocks/>
          </p:cNvGrpSpPr>
          <p:nvPr/>
        </p:nvGrpSpPr>
        <p:grpSpPr bwMode="auto">
          <a:xfrm>
            <a:off x="838200" y="1524000"/>
            <a:ext cx="2743200" cy="2209800"/>
            <a:chOff x="528" y="960"/>
            <a:chExt cx="1728" cy="1392"/>
          </a:xfrm>
        </p:grpSpPr>
        <p:sp>
          <p:nvSpPr>
            <p:cNvPr id="316436" name="Cloud"/>
            <p:cNvSpPr>
              <a:spLocks noChangeAspect="1" noEditPoints="1" noChangeArrowheads="1"/>
            </p:cNvSpPr>
            <p:nvPr/>
          </p:nvSpPr>
          <p:spPr bwMode="auto">
            <a:xfrm>
              <a:off x="528" y="960"/>
              <a:ext cx="1728" cy="139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/>
              <a:endParaRPr lang="zh-CN" altLang="en-US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6437" name="Text Box 21"/>
            <p:cNvSpPr txBox="1">
              <a:spLocks noChangeArrowheads="1"/>
            </p:cNvSpPr>
            <p:nvPr/>
          </p:nvSpPr>
          <p:spPr bwMode="auto">
            <a:xfrm>
              <a:off x="1152" y="1104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Web</a:t>
              </a:r>
            </a:p>
          </p:txBody>
        </p:sp>
        <p:grpSp>
          <p:nvGrpSpPr>
            <p:cNvPr id="316438" name="Group 22"/>
            <p:cNvGrpSpPr>
              <a:grpSpLocks/>
            </p:cNvGrpSpPr>
            <p:nvPr/>
          </p:nvGrpSpPr>
          <p:grpSpPr bwMode="auto">
            <a:xfrm>
              <a:off x="1008" y="1392"/>
              <a:ext cx="864" cy="768"/>
              <a:chOff x="1872" y="1152"/>
              <a:chExt cx="2784" cy="2496"/>
            </a:xfrm>
          </p:grpSpPr>
          <p:grpSp>
            <p:nvGrpSpPr>
              <p:cNvPr id="316439" name="Group 23"/>
              <p:cNvGrpSpPr>
                <a:grpSpLocks/>
              </p:cNvGrpSpPr>
              <p:nvPr/>
            </p:nvGrpSpPr>
            <p:grpSpPr bwMode="auto">
              <a:xfrm>
                <a:off x="1872" y="1872"/>
                <a:ext cx="528" cy="624"/>
                <a:chOff x="1488" y="1392"/>
                <a:chExt cx="528" cy="624"/>
              </a:xfrm>
            </p:grpSpPr>
            <p:sp>
              <p:nvSpPr>
                <p:cNvPr id="316440" name="Rectangle 24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41" name="Line 25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2" name="Line 26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3" name="Line 27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4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5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6" name="Line 30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7" name="Line 31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8" name="Line 32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49" name="Line 33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450" name="Group 34"/>
              <p:cNvGrpSpPr>
                <a:grpSpLocks/>
              </p:cNvGrpSpPr>
              <p:nvPr/>
            </p:nvGrpSpPr>
            <p:grpSpPr bwMode="auto">
              <a:xfrm>
                <a:off x="3072" y="2160"/>
                <a:ext cx="528" cy="624"/>
                <a:chOff x="1488" y="1392"/>
                <a:chExt cx="528" cy="624"/>
              </a:xfrm>
            </p:grpSpPr>
            <p:sp>
              <p:nvSpPr>
                <p:cNvPr id="316451" name="Rectangle 35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52" name="Line 36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3" name="Line 37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4" name="Line 38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5" name="Line 39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6" name="Line 40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7" name="Line 41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8" name="Line 42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59" name="Line 43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0" name="Line 44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461" name="Group 45"/>
              <p:cNvGrpSpPr>
                <a:grpSpLocks/>
              </p:cNvGrpSpPr>
              <p:nvPr/>
            </p:nvGrpSpPr>
            <p:grpSpPr bwMode="auto">
              <a:xfrm>
                <a:off x="2448" y="3024"/>
                <a:ext cx="528" cy="624"/>
                <a:chOff x="1488" y="1392"/>
                <a:chExt cx="528" cy="624"/>
              </a:xfrm>
            </p:grpSpPr>
            <p:sp>
              <p:nvSpPr>
                <p:cNvPr id="316462" name="Rectangle 46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63" name="Line 47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4" name="Line 48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5" name="Line 49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6" name="Line 50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7" name="Line 51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8" name="Line 52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69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0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1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472" name="Group 56"/>
              <p:cNvGrpSpPr>
                <a:grpSpLocks/>
              </p:cNvGrpSpPr>
              <p:nvPr/>
            </p:nvGrpSpPr>
            <p:grpSpPr bwMode="auto">
              <a:xfrm>
                <a:off x="4128" y="2592"/>
                <a:ext cx="528" cy="624"/>
                <a:chOff x="1488" y="1392"/>
                <a:chExt cx="528" cy="624"/>
              </a:xfrm>
            </p:grpSpPr>
            <p:sp>
              <p:nvSpPr>
                <p:cNvPr id="316473" name="Rectangle 57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74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5" name="Line 59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6" name="Line 60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7" name="Line 61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8" name="Line 62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79" name="Line 63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0" name="Line 64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1" name="Line 65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2" name="Line 66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483" name="Group 67"/>
              <p:cNvGrpSpPr>
                <a:grpSpLocks/>
              </p:cNvGrpSpPr>
              <p:nvPr/>
            </p:nvGrpSpPr>
            <p:grpSpPr bwMode="auto">
              <a:xfrm>
                <a:off x="2784" y="1152"/>
                <a:ext cx="528" cy="624"/>
                <a:chOff x="1488" y="1392"/>
                <a:chExt cx="528" cy="624"/>
              </a:xfrm>
            </p:grpSpPr>
            <p:sp>
              <p:nvSpPr>
                <p:cNvPr id="316484" name="Rectangle 68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85" name="Line 69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6" name="Line 70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7" name="Line 71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8" name="Line 72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89" name="Line 73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0" name="Line 74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1" name="Line 75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2" name="Line 76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3" name="Line 77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494" name="Group 78"/>
              <p:cNvGrpSpPr>
                <a:grpSpLocks/>
              </p:cNvGrpSpPr>
              <p:nvPr/>
            </p:nvGrpSpPr>
            <p:grpSpPr bwMode="auto">
              <a:xfrm>
                <a:off x="4080" y="1632"/>
                <a:ext cx="528" cy="624"/>
                <a:chOff x="1488" y="1392"/>
                <a:chExt cx="528" cy="624"/>
              </a:xfrm>
            </p:grpSpPr>
            <p:sp>
              <p:nvSpPr>
                <p:cNvPr id="316495" name="Rectangle 79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6496" name="Line 80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7" name="Line 81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8" name="Line 82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499" name="Line 83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500" name="Line 84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501" name="Line 85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502" name="Line 86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503" name="Line 87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6504" name="Line 88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16505" name="Rectangle 89"/>
              <p:cNvSpPr>
                <a:spLocks noChangeArrowheads="1"/>
              </p:cNvSpPr>
              <p:nvPr/>
            </p:nvSpPr>
            <p:spPr bwMode="auto">
              <a:xfrm>
                <a:off x="3360" y="2352"/>
                <a:ext cx="192" cy="96"/>
              </a:xfrm>
              <a:prstGeom prst="rect">
                <a:avLst/>
              </a:prstGeom>
              <a:solidFill>
                <a:srgbClr val="11DBDB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506" name="Rectangle 90"/>
              <p:cNvSpPr>
                <a:spLocks noChangeArrowheads="1"/>
              </p:cNvSpPr>
              <p:nvPr/>
            </p:nvSpPr>
            <p:spPr bwMode="auto">
              <a:xfrm>
                <a:off x="4176" y="1632"/>
                <a:ext cx="384" cy="96"/>
              </a:xfrm>
              <a:prstGeom prst="rect">
                <a:avLst/>
              </a:prstGeom>
              <a:solidFill>
                <a:srgbClr val="98ED8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507" name="Rectangle 91"/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240" cy="144"/>
              </a:xfrm>
              <a:prstGeom prst="rect">
                <a:avLst/>
              </a:prstGeom>
              <a:solidFill>
                <a:srgbClr val="F4F432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508" name="Line 92"/>
              <p:cNvSpPr>
                <a:spLocks noChangeShapeType="1"/>
              </p:cNvSpPr>
              <p:nvPr/>
            </p:nvSpPr>
            <p:spPr bwMode="auto">
              <a:xfrm flipV="1">
                <a:off x="2112" y="1440"/>
                <a:ext cx="672" cy="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09" name="Line 93"/>
              <p:cNvSpPr>
                <a:spLocks noChangeShapeType="1"/>
              </p:cNvSpPr>
              <p:nvPr/>
            </p:nvSpPr>
            <p:spPr bwMode="auto">
              <a:xfrm>
                <a:off x="2160" y="2256"/>
                <a:ext cx="912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0" name="Line 94"/>
              <p:cNvSpPr>
                <a:spLocks noChangeShapeType="1"/>
              </p:cNvSpPr>
              <p:nvPr/>
            </p:nvSpPr>
            <p:spPr bwMode="auto">
              <a:xfrm flipH="1" flipV="1">
                <a:off x="3312" y="1440"/>
                <a:ext cx="960" cy="5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1" name="Line 95"/>
              <p:cNvSpPr>
                <a:spLocks noChangeShapeType="1"/>
              </p:cNvSpPr>
              <p:nvPr/>
            </p:nvSpPr>
            <p:spPr bwMode="auto">
              <a:xfrm flipV="1">
                <a:off x="4368" y="2256"/>
                <a:ext cx="0" cy="57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2" name="Line 96"/>
              <p:cNvSpPr>
                <a:spLocks noChangeShapeType="1"/>
              </p:cNvSpPr>
              <p:nvPr/>
            </p:nvSpPr>
            <p:spPr bwMode="auto">
              <a:xfrm flipV="1">
                <a:off x="2784" y="2928"/>
                <a:ext cx="1344" cy="5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3" name="Line 97"/>
              <p:cNvSpPr>
                <a:spLocks noChangeShapeType="1"/>
              </p:cNvSpPr>
              <p:nvPr/>
            </p:nvSpPr>
            <p:spPr bwMode="auto">
              <a:xfrm flipH="1" flipV="1">
                <a:off x="2160" y="2496"/>
                <a:ext cx="576" cy="76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4" name="Line 98"/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192" cy="72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5" name="Line 99"/>
              <p:cNvSpPr>
                <a:spLocks noChangeShapeType="1"/>
              </p:cNvSpPr>
              <p:nvPr/>
            </p:nvSpPr>
            <p:spPr bwMode="auto">
              <a:xfrm flipV="1">
                <a:off x="3408" y="2016"/>
                <a:ext cx="672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6516" name="Line 100"/>
              <p:cNvSpPr>
                <a:spLocks noChangeShapeType="1"/>
              </p:cNvSpPr>
              <p:nvPr/>
            </p:nvSpPr>
            <p:spPr bwMode="auto">
              <a:xfrm>
                <a:off x="3408" y="2592"/>
                <a:ext cx="720" cy="1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316517" name="Group 101"/>
          <p:cNvGrpSpPr>
            <a:grpSpLocks/>
          </p:cNvGrpSpPr>
          <p:nvPr/>
        </p:nvGrpSpPr>
        <p:grpSpPr bwMode="auto">
          <a:xfrm>
            <a:off x="3200400" y="1828800"/>
            <a:ext cx="2971800" cy="1066800"/>
            <a:chOff x="2016" y="1152"/>
            <a:chExt cx="1872" cy="672"/>
          </a:xfrm>
        </p:grpSpPr>
        <p:sp>
          <p:nvSpPr>
            <p:cNvPr id="316518" name="Line 102"/>
            <p:cNvSpPr>
              <a:spLocks noChangeShapeType="1"/>
            </p:cNvSpPr>
            <p:nvPr/>
          </p:nvSpPr>
          <p:spPr bwMode="auto">
            <a:xfrm>
              <a:off x="2016" y="14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16519" name="Group 103"/>
            <p:cNvGrpSpPr>
              <a:grpSpLocks/>
            </p:cNvGrpSpPr>
            <p:nvPr/>
          </p:nvGrpSpPr>
          <p:grpSpPr bwMode="auto">
            <a:xfrm>
              <a:off x="2592" y="1152"/>
              <a:ext cx="1296" cy="672"/>
              <a:chOff x="2592" y="1152"/>
              <a:chExt cx="1296" cy="672"/>
            </a:xfrm>
          </p:grpSpPr>
          <p:sp>
            <p:nvSpPr>
              <p:cNvPr id="316520" name="Rectangle 104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296" cy="672"/>
              </a:xfrm>
              <a:prstGeom prst="rect">
                <a:avLst/>
              </a:prstGeom>
              <a:solidFill>
                <a:srgbClr val="98ED87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8ED87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1" hangingPunct="1"/>
                <a:endParaRPr lang="zh-CN" altLang="en-US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pic>
            <p:nvPicPr>
              <p:cNvPr id="316521" name="Picture 105" descr="AN00080_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440"/>
                <a:ext cx="576" cy="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6522" name="Rectangle 106"/>
              <p:cNvSpPr>
                <a:spLocks noChangeArrowheads="1"/>
              </p:cNvSpPr>
              <p:nvPr/>
            </p:nvSpPr>
            <p:spPr bwMode="auto">
              <a:xfrm>
                <a:off x="2928" y="1152"/>
                <a:ext cx="6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Spider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29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dirty="0" smtClean="0"/>
              <a:t>纲要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3924300" y="1662113"/>
            <a:ext cx="3606800" cy="37449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7EBD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3348038" y="1646238"/>
            <a:ext cx="565150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852863" y="16446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1400">
              <a:effectLst>
                <a:outerShdw blurRad="38100" dist="38100" dir="2700000" algn="tl">
                  <a:srgbClr val="FFFFFF"/>
                </a:outerShdw>
              </a:effectLst>
              <a:latin typeface="HY강M"/>
              <a:ea typeface="HY강M"/>
              <a:cs typeface="HY강M"/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3348038" y="2724150"/>
            <a:ext cx="565150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</a:t>
            </a: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>
            <a:off x="3830638" y="27241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2800" b="1"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Y강B"/>
              <a:ea typeface="HY강B"/>
              <a:cs typeface="HY강B"/>
            </a:endParaRPr>
          </a:p>
        </p:txBody>
      </p:sp>
      <p:sp>
        <p:nvSpPr>
          <p:cNvPr id="4105" name="Rectangle 7"/>
          <p:cNvSpPr>
            <a:spLocks noChangeArrowheads="1"/>
          </p:cNvSpPr>
          <p:nvPr/>
        </p:nvSpPr>
        <p:spPr bwMode="auto">
          <a:xfrm>
            <a:off x="3348038" y="3805238"/>
            <a:ext cx="566737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III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832225" y="3805238"/>
            <a:ext cx="4629150" cy="649287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auto">
          <a:xfrm>
            <a:off x="3348038" y="4886325"/>
            <a:ext cx="566737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강B"/>
                <a:ea typeface="HY강B"/>
                <a:cs typeface="HY강B"/>
              </a:rPr>
              <a:t>IV</a:t>
            </a:r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3832225" y="4886325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9" name="AutoShape 11"/>
          <p:cNvSpPr>
            <a:spLocks noChangeArrowheads="1"/>
          </p:cNvSpPr>
          <p:nvPr/>
        </p:nvSpPr>
        <p:spPr bwMode="auto">
          <a:xfrm>
            <a:off x="3852863" y="1717675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简单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Web</a:t>
            </a:r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搜索引擎基本原理</a:t>
            </a:r>
            <a:endParaRPr lang="zh-CN" altLang="en-US" sz="2800" b="1" dirty="0">
              <a:solidFill>
                <a:srgbClr val="C00000"/>
              </a:solidFill>
              <a:latin typeface="华文楷体" pitchFamily="2" charset="-122"/>
              <a:ea typeface="楷体" pitchFamily="49" charset="-122"/>
            </a:endParaRPr>
          </a:p>
        </p:txBody>
      </p:sp>
      <p:sp>
        <p:nvSpPr>
          <p:cNvPr id="6158" name="AutoShape 12"/>
          <p:cNvSpPr>
            <a:spLocks noChangeArrowheads="1"/>
          </p:cNvSpPr>
          <p:nvPr/>
        </p:nvSpPr>
        <p:spPr bwMode="auto">
          <a:xfrm>
            <a:off x="3851275" y="2817813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 当前搜索技术的主要不足</a:t>
            </a:r>
          </a:p>
        </p:txBody>
      </p:sp>
      <p:sp>
        <p:nvSpPr>
          <p:cNvPr id="6159" name="AutoShape 13"/>
          <p:cNvSpPr>
            <a:spLocks noChangeArrowheads="1"/>
          </p:cNvSpPr>
          <p:nvPr/>
        </p:nvSpPr>
        <p:spPr bwMode="auto">
          <a:xfrm>
            <a:off x="3922713" y="3878263"/>
            <a:ext cx="432117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大数据精准搜索引擎</a:t>
            </a:r>
          </a:p>
        </p:txBody>
      </p:sp>
      <p:sp>
        <p:nvSpPr>
          <p:cNvPr id="6160" name="AutoShape 14"/>
          <p:cNvSpPr>
            <a:spLocks noChangeArrowheads="1"/>
          </p:cNvSpPr>
          <p:nvPr/>
        </p:nvSpPr>
        <p:spPr bwMode="auto">
          <a:xfrm>
            <a:off x="3852118" y="4957763"/>
            <a:ext cx="4032250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大数据搜索应用案例</a:t>
            </a:r>
            <a:endParaRPr lang="zh-CN" altLang="en-US" sz="2800" b="1" dirty="0">
              <a:solidFill>
                <a:schemeClr val="tx2"/>
              </a:solidFill>
              <a:latin typeface="华文楷体" pitchFamily="2" charset="-122"/>
              <a:ea typeface="楷体" pitchFamily="49" charset="-122"/>
              <a:sym typeface="Arial" pitchFamily="34" charset="0"/>
            </a:endParaRPr>
          </a:p>
        </p:txBody>
      </p:sp>
      <p:grpSp>
        <p:nvGrpSpPr>
          <p:cNvPr id="6161" name="Group 17"/>
          <p:cNvGrpSpPr>
            <a:grpSpLocks/>
          </p:cNvGrpSpPr>
          <p:nvPr/>
        </p:nvGrpSpPr>
        <p:grpSpPr bwMode="auto">
          <a:xfrm flipH="1">
            <a:off x="1263650" y="1341438"/>
            <a:ext cx="1685925" cy="4460875"/>
            <a:chOff x="0" y="0"/>
            <a:chExt cx="580" cy="3028"/>
          </a:xfrm>
        </p:grpSpPr>
        <p:sp>
          <p:nvSpPr>
            <p:cNvPr id="6166" name="AutoShape 16"/>
            <p:cNvSpPr>
              <a:spLocks/>
            </p:cNvSpPr>
            <p:nvPr/>
          </p:nvSpPr>
          <p:spPr bwMode="auto">
            <a:xfrm rot="5400000" flipH="1" flipV="1">
              <a:off x="-1474" y="1465"/>
              <a:ext cx="3028" cy="79"/>
            </a:xfrm>
            <a:custGeom>
              <a:avLst/>
              <a:gdLst>
                <a:gd name="T0" fmla="*/ 0 w 21600"/>
                <a:gd name="T1" fmla="*/ 0 h 21600"/>
                <a:gd name="T2" fmla="*/ 172 w 21600"/>
                <a:gd name="T3" fmla="*/ 79 h 21600"/>
                <a:gd name="T4" fmla="*/ 2856 w 21600"/>
                <a:gd name="T5" fmla="*/ 79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2411 w 21600"/>
                <a:gd name="T16" fmla="*/ 2461 h 21600"/>
                <a:gd name="T17" fmla="*/ 19189 w 21600"/>
                <a:gd name="T18" fmla="*/ 19139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E5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AutoShape 17"/>
            <p:cNvSpPr>
              <a:spLocks/>
            </p:cNvSpPr>
            <p:nvPr/>
          </p:nvSpPr>
          <p:spPr bwMode="auto">
            <a:xfrm rot="5400000" flipH="1" flipV="1">
              <a:off x="-1197" y="1261"/>
              <a:ext cx="3028" cy="506"/>
            </a:xfrm>
            <a:custGeom>
              <a:avLst/>
              <a:gdLst>
                <a:gd name="T0" fmla="*/ 0 w 21600"/>
                <a:gd name="T1" fmla="*/ 0 h 21600"/>
                <a:gd name="T2" fmla="*/ 799 w 21600"/>
                <a:gd name="T3" fmla="*/ 506 h 21600"/>
                <a:gd name="T4" fmla="*/ 2229 w 21600"/>
                <a:gd name="T5" fmla="*/ 506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4651 w 21600"/>
                <a:gd name="T16" fmla="*/ 4653 h 21600"/>
                <a:gd name="T17" fmla="*/ 16949 w 21600"/>
                <a:gd name="T18" fmla="*/ 16947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8BACB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68" name="Group 20"/>
            <p:cNvGrpSpPr>
              <a:grpSpLocks/>
            </p:cNvGrpSpPr>
            <p:nvPr/>
          </p:nvGrpSpPr>
          <p:grpSpPr bwMode="auto">
            <a:xfrm rot="5400000">
              <a:off x="-849" y="1270"/>
              <a:ext cx="2341" cy="516"/>
              <a:chOff x="0" y="0"/>
              <a:chExt cx="2180" cy="262"/>
            </a:xfrm>
          </p:grpSpPr>
          <p:grpSp>
            <p:nvGrpSpPr>
              <p:cNvPr id="6174" name="Group 21"/>
              <p:cNvGrpSpPr>
                <a:grpSpLocks/>
              </p:cNvGrpSpPr>
              <p:nvPr/>
            </p:nvGrpSpPr>
            <p:grpSpPr bwMode="auto">
              <a:xfrm>
                <a:off x="359" y="0"/>
                <a:ext cx="688" cy="262"/>
                <a:chOff x="0" y="0"/>
                <a:chExt cx="688" cy="262"/>
              </a:xfrm>
            </p:grpSpPr>
            <p:sp>
              <p:nvSpPr>
                <p:cNvPr id="618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0" y="1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366" y="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622" y="1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75" name="Line 23"/>
              <p:cNvSpPr>
                <a:spLocks noChangeShapeType="1"/>
              </p:cNvSpPr>
              <p:nvPr/>
            </p:nvSpPr>
            <p:spPr bwMode="auto">
              <a:xfrm>
                <a:off x="1414" y="11"/>
                <a:ext cx="406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24"/>
              <p:cNvSpPr>
                <a:spLocks noChangeShapeType="1"/>
              </p:cNvSpPr>
              <p:nvPr/>
            </p:nvSpPr>
            <p:spPr bwMode="auto">
              <a:xfrm>
                <a:off x="1241" y="0"/>
                <a:ext cx="212" cy="262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25"/>
              <p:cNvSpPr>
                <a:spLocks noChangeShapeType="1"/>
              </p:cNvSpPr>
              <p:nvPr/>
            </p:nvSpPr>
            <p:spPr bwMode="auto">
              <a:xfrm>
                <a:off x="1132" y="11"/>
                <a:ext cx="67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26"/>
              <p:cNvSpPr>
                <a:spLocks noChangeShapeType="1"/>
              </p:cNvSpPr>
              <p:nvPr/>
            </p:nvSpPr>
            <p:spPr bwMode="auto">
              <a:xfrm flipV="1">
                <a:off x="0" y="9"/>
                <a:ext cx="624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27"/>
              <p:cNvSpPr>
                <a:spLocks noChangeShapeType="1"/>
              </p:cNvSpPr>
              <p:nvPr/>
            </p:nvSpPr>
            <p:spPr bwMode="auto">
              <a:xfrm flipH="1" flipV="1">
                <a:off x="1559" y="9"/>
                <a:ext cx="621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69" name="Group 30"/>
            <p:cNvGrpSpPr>
              <a:grpSpLocks/>
            </p:cNvGrpSpPr>
            <p:nvPr/>
          </p:nvGrpSpPr>
          <p:grpSpPr bwMode="auto">
            <a:xfrm rot="5400000">
              <a:off x="-989" y="1361"/>
              <a:ext cx="2641" cy="291"/>
              <a:chOff x="0" y="0"/>
              <a:chExt cx="2459" cy="148"/>
            </a:xfrm>
          </p:grpSpPr>
          <p:sp>
            <p:nvSpPr>
              <p:cNvPr id="6170" name="Line 29"/>
              <p:cNvSpPr>
                <a:spLocks noChangeShapeType="1"/>
              </p:cNvSpPr>
              <p:nvPr/>
            </p:nvSpPr>
            <p:spPr bwMode="auto">
              <a:xfrm>
                <a:off x="0" y="148"/>
                <a:ext cx="245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1" name="Line 30"/>
              <p:cNvSpPr>
                <a:spLocks noChangeShapeType="1"/>
              </p:cNvSpPr>
              <p:nvPr/>
            </p:nvSpPr>
            <p:spPr bwMode="auto">
              <a:xfrm>
                <a:off x="159" y="88"/>
                <a:ext cx="214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2" name="Line 31"/>
              <p:cNvSpPr>
                <a:spLocks noChangeShapeType="1"/>
              </p:cNvSpPr>
              <p:nvPr/>
            </p:nvSpPr>
            <p:spPr bwMode="auto">
              <a:xfrm>
                <a:off x="328" y="43"/>
                <a:ext cx="1817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3" name="Line 32"/>
              <p:cNvSpPr>
                <a:spLocks noChangeShapeType="1"/>
              </p:cNvSpPr>
              <p:nvPr/>
            </p:nvSpPr>
            <p:spPr bwMode="auto">
              <a:xfrm>
                <a:off x="447" y="0"/>
                <a:ext cx="1568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62" name="Group 35"/>
          <p:cNvGrpSpPr>
            <a:grpSpLocks/>
          </p:cNvGrpSpPr>
          <p:nvPr/>
        </p:nvGrpSpPr>
        <p:grpSpPr bwMode="auto">
          <a:xfrm>
            <a:off x="395288" y="2725738"/>
            <a:ext cx="1550987" cy="1911350"/>
            <a:chOff x="0" y="0"/>
            <a:chExt cx="678" cy="1092"/>
          </a:xfrm>
        </p:grpSpPr>
        <p:sp>
          <p:nvSpPr>
            <p:cNvPr id="6164" name="Oval 34"/>
            <p:cNvSpPr>
              <a:spLocks noChangeArrowheads="1"/>
            </p:cNvSpPr>
            <p:nvPr/>
          </p:nvSpPr>
          <p:spPr bwMode="auto">
            <a:xfrm>
              <a:off x="82" y="768"/>
              <a:ext cx="507" cy="324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6165" name="Oval 35"/>
            <p:cNvSpPr>
              <a:spLocks noChangeArrowheads="1"/>
            </p:cNvSpPr>
            <p:nvPr/>
          </p:nvSpPr>
          <p:spPr bwMode="auto">
            <a:xfrm>
              <a:off x="0" y="0"/>
              <a:ext cx="678" cy="9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4134" name="Text Box 36"/>
          <p:cNvSpPr txBox="1">
            <a:spLocks noChangeArrowheads="1"/>
          </p:cNvSpPr>
          <p:nvPr/>
        </p:nvSpPr>
        <p:spPr bwMode="auto">
          <a:xfrm>
            <a:off x="550952" y="3068960"/>
            <a:ext cx="12618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大</a:t>
            </a:r>
            <a:r>
              <a:rPr lang="zh-CN" altLang="en-US" sz="2800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数据</a:t>
            </a:r>
            <a:endParaRPr lang="en-US" altLang="zh-CN" sz="2800" dirty="0" smtClean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219282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9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60363" y="1078200"/>
            <a:ext cx="8388350" cy="503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搜索基本功能：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多字段关联搜索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指定字段排序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精确搜索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与模糊搜索</a:t>
            </a:r>
            <a:endParaRPr lang="en-US" altLang="zh-CN" sz="22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搜索特色功能：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内嵌正负面情感等极性分析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语义联想搜索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临近搜索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搜索结果去重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22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内嵌了</a:t>
            </a:r>
            <a:r>
              <a:rPr lang="en-US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ICTCLAS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智能分词系统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22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数据库实时同步：数据库增删改</a:t>
            </a:r>
            <a:r>
              <a:rPr lang="en-US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秒内即可同步到搜索；</a:t>
            </a: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搜索维护功能：</a:t>
            </a:r>
            <a:endParaRPr lang="en-US" altLang="zh-C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单点故障容错；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支持增量索引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自动备份与恢复机制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自动缓存机制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r>
              <a:rPr lang="zh-CN" altLang="zh-CN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自动优化机制</a:t>
            </a:r>
            <a:r>
              <a:rPr lang="zh-CN" altLang="en-US" sz="22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；搜索屏蔽与恢复；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2535" y="311341"/>
            <a:ext cx="8017355" cy="7064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CC33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r>
              <a:rPr lang="en-US" altLang="zh-CN" dirty="0" err="1" smtClean="0"/>
              <a:t>JZSearch</a:t>
            </a:r>
            <a:r>
              <a:rPr lang="zh-CN" altLang="en-US" dirty="0"/>
              <a:t>大数据</a:t>
            </a:r>
            <a:r>
              <a:rPr lang="zh-CN" altLang="en-US" dirty="0" smtClean="0"/>
              <a:t>精准搜索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98231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943" y="140753"/>
            <a:ext cx="8229600" cy="996950"/>
          </a:xfrm>
        </p:spPr>
        <p:txBody>
          <a:bodyPr/>
          <a:lstStyle/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内部语法示例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7550" y="1056395"/>
            <a:ext cx="8229600" cy="467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[FIELD] * [NEAR] 尚福林 </a:t>
            </a:r>
            <a:r>
              <a:rPr lang="en-US" altLang="zh-CN" sz="2400" dirty="0">
                <a:solidFill>
                  <a:srgbClr val="002060"/>
                </a:solidFill>
              </a:rPr>
              <a:t>##</a:t>
            </a:r>
            <a:r>
              <a:rPr lang="zh-CN" altLang="zh-CN" sz="2400" dirty="0">
                <a:solidFill>
                  <a:srgbClr val="002060"/>
                </a:solidFill>
              </a:rPr>
              <a:t>负面</a:t>
            </a:r>
            <a:r>
              <a:rPr lang="en-US" altLang="zh-CN" sz="2400" dirty="0" err="1">
                <a:solidFill>
                  <a:srgbClr val="002060"/>
                </a:solidFill>
              </a:rPr>
              <a:t>JZSearch</a:t>
            </a:r>
            <a:r>
              <a:rPr lang="en-US" altLang="zh-CN" sz="2400" dirty="0">
                <a:solidFill>
                  <a:srgbClr val="002060"/>
                </a:solidFill>
              </a:rPr>
              <a:t>## 12</a:t>
            </a:r>
            <a:endParaRPr lang="zh-CN" altLang="en-US" sz="24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[FIELD] price [RANG] 1.0 9.0 [FIELD] name [AND] 牛奶 儿童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[FIELD] name [PREF] 张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姓名字段name必须以“张”作为前缀开头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[FIELD] id [PREC] 123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字段id必须以“123”精准匹配，如“1234”或者“0123”均不作为匹配结果；</a:t>
            </a:r>
            <a:endParaRPr lang="en-US" altLang="zh-C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[field] content [complex] </a:t>
            </a:r>
            <a:r>
              <a:rPr lang="zh-CN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统计局</a:t>
            </a:r>
            <a:r>
              <a:rPr lang="en-US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||</a:t>
            </a:r>
            <a:r>
              <a:rPr lang="zh-CN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中国统计局</a:t>
            </a:r>
            <a:r>
              <a:rPr lang="en-US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||CPI  </a:t>
            </a:r>
            <a:r>
              <a:rPr lang="zh-CN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骗人</a:t>
            </a:r>
            <a:r>
              <a:rPr lang="en-US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||</a:t>
            </a:r>
            <a:r>
              <a:rPr lang="zh-CN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砖家</a:t>
            </a:r>
            <a:r>
              <a:rPr lang="en-US" altLang="zh-CN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10</a:t>
            </a:r>
            <a:endParaRPr lang="zh-CN" altLang="zh-CN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90000"/>
              </a:lnSpc>
            </a:pPr>
            <a:r>
              <a:rPr lang="zh-CN" altLang="zh-CN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要求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content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字段内，同时出现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{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统计局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||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中国统计局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||CPI }{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骗人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||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砖家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},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且两者之间的距离必须在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</a:t>
            </a:r>
            <a:r>
              <a:rPr lang="zh-CN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个词内。</a:t>
            </a:r>
          </a:p>
          <a:p>
            <a:pPr lvl="1">
              <a:lnSpc>
                <a:spcPct val="90000"/>
              </a:lnSpc>
            </a:pPr>
            <a:endParaRPr lang="zh-CN" altLang="en-US" sz="2200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上箭头 98"/>
          <p:cNvSpPr>
            <a:spLocks noChangeArrowheads="1"/>
          </p:cNvSpPr>
          <p:nvPr/>
        </p:nvSpPr>
        <p:spPr bwMode="auto">
          <a:xfrm flipV="1">
            <a:off x="5580063" y="4479925"/>
            <a:ext cx="263525" cy="865188"/>
          </a:xfrm>
          <a:prstGeom prst="up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113" name="等腰三角形 112"/>
          <p:cNvSpPr/>
          <p:nvPr/>
        </p:nvSpPr>
        <p:spPr bwMode="auto">
          <a:xfrm flipV="1">
            <a:off x="6799263" y="989013"/>
            <a:ext cx="2316162" cy="1458912"/>
          </a:xfrm>
          <a:prstGeom prst="triangle">
            <a:avLst>
              <a:gd name="adj" fmla="val 59336"/>
            </a:avLst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>
              <a:defRPr/>
            </a:pPr>
            <a:endParaRPr lang="zh-CN" altLang="en-US" sz="2400">
              <a:ea typeface="楷体" pitchFamily="49" charset="-122"/>
            </a:endParaRPr>
          </a:p>
        </p:txBody>
      </p:sp>
      <p:pic>
        <p:nvPicPr>
          <p:cNvPr id="23556" name="Picture 10" descr="http://t2.gstatic.com/images?q=tbn:ANd9GcR7-URaquGAcGEVy7HR8aIVWZPsMBxMZ1UAWgQYq3fKfyTHvvE9raPBL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803900"/>
            <a:ext cx="1200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左右箭头 99"/>
          <p:cNvSpPr>
            <a:spLocks noChangeArrowheads="1"/>
          </p:cNvSpPr>
          <p:nvPr/>
        </p:nvSpPr>
        <p:spPr bwMode="auto">
          <a:xfrm rot="5400000">
            <a:off x="4917281" y="2940844"/>
            <a:ext cx="1641475" cy="427038"/>
          </a:xfrm>
          <a:prstGeom prst="leftRightArrow">
            <a:avLst>
              <a:gd name="adj1" fmla="val 50000"/>
              <a:gd name="adj2" fmla="val 4998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558" name="左右箭头 58"/>
          <p:cNvSpPr>
            <a:spLocks noChangeArrowheads="1"/>
          </p:cNvSpPr>
          <p:nvPr/>
        </p:nvSpPr>
        <p:spPr bwMode="auto">
          <a:xfrm rot="2886108">
            <a:off x="6208713" y="2451100"/>
            <a:ext cx="1851025" cy="225425"/>
          </a:xfrm>
          <a:prstGeom prst="leftRightArrow">
            <a:avLst>
              <a:gd name="adj1" fmla="val 50000"/>
              <a:gd name="adj2" fmla="val 5006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93" name="圆角矩形 92"/>
          <p:cNvSpPr/>
          <p:nvPr/>
        </p:nvSpPr>
        <p:spPr bwMode="auto">
          <a:xfrm>
            <a:off x="2051720" y="5085184"/>
            <a:ext cx="1733808" cy="50405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ICTCLAS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23562" name="上箭头 96"/>
          <p:cNvSpPr>
            <a:spLocks noChangeArrowheads="1"/>
          </p:cNvSpPr>
          <p:nvPr/>
        </p:nvSpPr>
        <p:spPr bwMode="auto">
          <a:xfrm>
            <a:off x="3203575" y="4541838"/>
            <a:ext cx="261938" cy="542925"/>
          </a:xfrm>
          <a:prstGeom prst="upArrow">
            <a:avLst>
              <a:gd name="adj1" fmla="val 50000"/>
              <a:gd name="adj2" fmla="val 4987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563" name="上箭头 94"/>
          <p:cNvSpPr>
            <a:spLocks noChangeArrowheads="1"/>
          </p:cNvSpPr>
          <p:nvPr/>
        </p:nvSpPr>
        <p:spPr bwMode="auto">
          <a:xfrm rot="10171112">
            <a:off x="2097088" y="3589338"/>
            <a:ext cx="188912" cy="1490662"/>
          </a:xfrm>
          <a:prstGeom prst="upArrow">
            <a:avLst>
              <a:gd name="adj1" fmla="val 50000"/>
              <a:gd name="adj2" fmla="val 499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12" name="流程图: 准备 11"/>
          <p:cNvSpPr/>
          <p:nvPr/>
        </p:nvSpPr>
        <p:spPr bwMode="auto">
          <a:xfrm>
            <a:off x="2484438" y="981075"/>
            <a:ext cx="4132262" cy="1295400"/>
          </a:xfrm>
          <a:prstGeom prst="flowChartPreparati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>
              <a:defRPr/>
            </a:pPr>
            <a:endParaRPr lang="zh-CN" altLang="en-US" sz="2400">
              <a:ea typeface="楷体" pitchFamily="49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2628338" y="4005064"/>
            <a:ext cx="1800200" cy="50405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Indexer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4888304" y="3975845"/>
            <a:ext cx="1800200" cy="50405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Searcher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52740" y="3092477"/>
            <a:ext cx="1800200" cy="50405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Adapter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23574" name="流程图: 磁盘 7"/>
          <p:cNvSpPr>
            <a:spLocks noChangeArrowheads="1"/>
          </p:cNvSpPr>
          <p:nvPr/>
        </p:nvSpPr>
        <p:spPr bwMode="auto">
          <a:xfrm>
            <a:off x="2871788" y="1412875"/>
            <a:ext cx="808037" cy="612775"/>
          </a:xfrm>
          <a:prstGeom prst="flowChartMagneticDisk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600">
                <a:solidFill>
                  <a:srgbClr val="002060"/>
                </a:solidFill>
                <a:ea typeface="楷体" pitchFamily="49" charset="-122"/>
              </a:rPr>
              <a:t>index</a:t>
            </a:r>
            <a:r>
              <a:rPr lang="en-US" altLang="zh-CN" sz="1600" baseline="-25000">
                <a:solidFill>
                  <a:srgbClr val="002060"/>
                </a:solidFill>
                <a:ea typeface="楷体" pitchFamily="49" charset="-122"/>
              </a:rPr>
              <a:t>1</a:t>
            </a:r>
            <a:endParaRPr lang="zh-CN" altLang="en-US" sz="1600" baseline="-2500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3575" name="上箭头 10"/>
          <p:cNvSpPr>
            <a:spLocks noChangeArrowheads="1"/>
          </p:cNvSpPr>
          <p:nvPr/>
        </p:nvSpPr>
        <p:spPr bwMode="auto">
          <a:xfrm>
            <a:off x="3281363" y="2298700"/>
            <a:ext cx="188912" cy="1622425"/>
          </a:xfrm>
          <a:prstGeom prst="upArrow">
            <a:avLst>
              <a:gd name="adj1" fmla="val 50000"/>
              <a:gd name="adj2" fmla="val 4974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576" name="流程图: 多文档 12"/>
          <p:cNvSpPr>
            <a:spLocks noChangeArrowheads="1"/>
          </p:cNvSpPr>
          <p:nvPr/>
        </p:nvSpPr>
        <p:spPr bwMode="auto">
          <a:xfrm>
            <a:off x="130175" y="3951288"/>
            <a:ext cx="1011238" cy="566737"/>
          </a:xfrm>
          <a:prstGeom prst="flowChartMultidocumen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400">
                <a:solidFill>
                  <a:srgbClr val="002060"/>
                </a:solidFill>
              </a:rPr>
              <a:t>doc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3577" name="流程图: 磁盘 16"/>
          <p:cNvSpPr>
            <a:spLocks noChangeArrowheads="1"/>
          </p:cNvSpPr>
          <p:nvPr/>
        </p:nvSpPr>
        <p:spPr bwMode="auto">
          <a:xfrm>
            <a:off x="3719513" y="1412875"/>
            <a:ext cx="808037" cy="612775"/>
          </a:xfrm>
          <a:prstGeom prst="flowChartMagneticDisk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600">
                <a:solidFill>
                  <a:srgbClr val="002060"/>
                </a:solidFill>
                <a:ea typeface="楷体" pitchFamily="49" charset="-122"/>
              </a:rPr>
              <a:t>index</a:t>
            </a:r>
            <a:r>
              <a:rPr lang="en-US" altLang="zh-CN" sz="1600" baseline="-25000">
                <a:solidFill>
                  <a:srgbClr val="002060"/>
                </a:solidFill>
                <a:ea typeface="楷体" pitchFamily="49" charset="-122"/>
              </a:rPr>
              <a:t>2</a:t>
            </a:r>
            <a:endParaRPr lang="zh-CN" altLang="en-US" sz="1600" baseline="-2500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3578" name="流程图: 磁盘 17"/>
          <p:cNvSpPr>
            <a:spLocks noChangeArrowheads="1"/>
          </p:cNvSpPr>
          <p:nvPr/>
        </p:nvSpPr>
        <p:spPr bwMode="auto">
          <a:xfrm>
            <a:off x="5448300" y="1412875"/>
            <a:ext cx="808038" cy="612775"/>
          </a:xfrm>
          <a:prstGeom prst="flowChartMagneticDisk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600">
                <a:solidFill>
                  <a:srgbClr val="002060"/>
                </a:solidFill>
                <a:ea typeface="楷体" pitchFamily="49" charset="-122"/>
              </a:rPr>
              <a:t>index</a:t>
            </a:r>
            <a:r>
              <a:rPr lang="en-US" altLang="zh-CN" sz="1600" baseline="-25000">
                <a:solidFill>
                  <a:srgbClr val="002060"/>
                </a:solidFill>
                <a:ea typeface="楷体" pitchFamily="49" charset="-122"/>
              </a:rPr>
              <a:t>n</a:t>
            </a:r>
            <a:endParaRPr lang="zh-CN" altLang="en-US" sz="1600" baseline="-2500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7308304" y="3316134"/>
            <a:ext cx="1800200" cy="50405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Manager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23582" name="流程图: 磁盘 20"/>
          <p:cNvSpPr>
            <a:spLocks noChangeArrowheads="1"/>
          </p:cNvSpPr>
          <p:nvPr/>
        </p:nvSpPr>
        <p:spPr bwMode="auto">
          <a:xfrm>
            <a:off x="4584700" y="1416050"/>
            <a:ext cx="808038" cy="614363"/>
          </a:xfrm>
          <a:prstGeom prst="flowChartMagneticDisk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600">
                <a:solidFill>
                  <a:srgbClr val="002060"/>
                </a:solidFill>
                <a:ea typeface="楷体" pitchFamily="49" charset="-122"/>
              </a:rPr>
              <a:t>   ….</a:t>
            </a:r>
            <a:endParaRPr lang="zh-CN" altLang="en-US" sz="1600" baseline="-2500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3583" name="流程图: 磁盘 23"/>
          <p:cNvSpPr>
            <a:spLocks noChangeArrowheads="1"/>
          </p:cNvSpPr>
          <p:nvPr/>
        </p:nvSpPr>
        <p:spPr bwMode="auto">
          <a:xfrm>
            <a:off x="1711325" y="2222500"/>
            <a:ext cx="1046163" cy="612775"/>
          </a:xfrm>
          <a:prstGeom prst="flowChartMagneticDisk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400">
                <a:solidFill>
                  <a:srgbClr val="FF0000"/>
                </a:solidFill>
                <a:ea typeface="楷体" pitchFamily="49" charset="-122"/>
              </a:rPr>
              <a:t>   </a:t>
            </a:r>
            <a:r>
              <a:rPr lang="en-US" altLang="zh-CN" sz="1400">
                <a:solidFill>
                  <a:srgbClr val="002060"/>
                </a:solidFill>
              </a:rPr>
              <a:t>MySQL</a:t>
            </a:r>
            <a:endParaRPr lang="zh-CN" altLang="en-US" sz="1400">
              <a:solidFill>
                <a:srgbClr val="002060"/>
              </a:solidFill>
            </a:endParaRPr>
          </a:p>
        </p:txBody>
      </p:sp>
      <p:sp>
        <p:nvSpPr>
          <p:cNvPr id="23584" name="流程图: 磁盘 24"/>
          <p:cNvSpPr>
            <a:spLocks noChangeArrowheads="1"/>
          </p:cNvSpPr>
          <p:nvPr/>
        </p:nvSpPr>
        <p:spPr bwMode="auto">
          <a:xfrm>
            <a:off x="755576" y="1416050"/>
            <a:ext cx="1296144" cy="693738"/>
          </a:xfrm>
          <a:prstGeom prst="flowChartMagneticDisk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ea typeface="楷体" pitchFamily="49" charset="-122"/>
              </a:rPr>
              <a:t>   </a:t>
            </a:r>
            <a:r>
              <a:rPr lang="en-US" altLang="zh-CN" sz="1400" dirty="0">
                <a:solidFill>
                  <a:srgbClr val="002060"/>
                </a:solidFill>
                <a:ea typeface="楷体" pitchFamily="49" charset="-122"/>
              </a:rPr>
              <a:t>SQL </a:t>
            </a:r>
            <a:r>
              <a:rPr lang="en-US" altLang="zh-CN" sz="1400" dirty="0" smtClean="0">
                <a:solidFill>
                  <a:srgbClr val="002060"/>
                </a:solidFill>
                <a:ea typeface="楷体" pitchFamily="49" charset="-122"/>
              </a:rPr>
              <a:t>Server/Oracle</a:t>
            </a:r>
            <a:endParaRPr lang="zh-CN" altLang="en-US" sz="1400" baseline="-25000" dirty="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3585" name="流程图: 磁盘 25"/>
          <p:cNvSpPr>
            <a:spLocks noChangeArrowheads="1"/>
          </p:cNvSpPr>
          <p:nvPr/>
        </p:nvSpPr>
        <p:spPr bwMode="auto">
          <a:xfrm>
            <a:off x="98425" y="2109789"/>
            <a:ext cx="1042194" cy="742950"/>
          </a:xfrm>
          <a:prstGeom prst="flowChartMagneticDisk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400" dirty="0" err="1" smtClean="0">
                <a:solidFill>
                  <a:srgbClr val="002060"/>
                </a:solidFill>
              </a:rPr>
              <a:t>Hbase</a:t>
            </a:r>
            <a:r>
              <a:rPr lang="en-US" altLang="zh-CN" sz="1400" dirty="0" smtClean="0">
                <a:solidFill>
                  <a:srgbClr val="002060"/>
                </a:solidFill>
              </a:rPr>
              <a:t>/</a:t>
            </a:r>
          </a:p>
          <a:p>
            <a:pPr algn="ctr"/>
            <a:r>
              <a:rPr lang="en-US" altLang="zh-CN" sz="1400" dirty="0" err="1" smtClean="0">
                <a:solidFill>
                  <a:srgbClr val="002060"/>
                </a:solidFill>
              </a:rPr>
              <a:t>MongoDB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cxnSp>
        <p:nvCxnSpPr>
          <p:cNvPr id="23586" name="直接箭头连接符 27"/>
          <p:cNvCxnSpPr>
            <a:cxnSpLocks noChangeShapeType="1"/>
            <a:stCxn id="23584" idx="3"/>
          </p:cNvCxnSpPr>
          <p:nvPr/>
        </p:nvCxnSpPr>
        <p:spPr bwMode="auto">
          <a:xfrm>
            <a:off x="1403648" y="2109788"/>
            <a:ext cx="348952" cy="982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7" name="直接箭头连接符 29"/>
          <p:cNvCxnSpPr>
            <a:cxnSpLocks noChangeShapeType="1"/>
            <a:stCxn id="23585" idx="3"/>
          </p:cNvCxnSpPr>
          <p:nvPr/>
        </p:nvCxnSpPr>
        <p:spPr bwMode="auto">
          <a:xfrm>
            <a:off x="619522" y="2852739"/>
            <a:ext cx="1133078" cy="23971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8" name="直接箭头连接符 31"/>
          <p:cNvCxnSpPr>
            <a:cxnSpLocks noChangeShapeType="1"/>
            <a:stCxn id="23583" idx="3"/>
          </p:cNvCxnSpPr>
          <p:nvPr/>
        </p:nvCxnSpPr>
        <p:spPr bwMode="auto">
          <a:xfrm flipH="1">
            <a:off x="1727200" y="2835275"/>
            <a:ext cx="506413" cy="24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9" name="直接箭头连接符 35"/>
          <p:cNvCxnSpPr>
            <a:cxnSpLocks noChangeShapeType="1"/>
            <a:stCxn id="23576" idx="3"/>
          </p:cNvCxnSpPr>
          <p:nvPr/>
        </p:nvCxnSpPr>
        <p:spPr bwMode="auto">
          <a:xfrm>
            <a:off x="1141413" y="4233863"/>
            <a:ext cx="838200" cy="9953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90" name="Picture 4" descr="http://docs.ispconfig.org/wp-content/uploads/2010/10/user-group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88" y="5113338"/>
            <a:ext cx="10699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1" name="TextBox 36"/>
          <p:cNvSpPr txBox="1">
            <a:spLocks noChangeArrowheads="1"/>
          </p:cNvSpPr>
          <p:nvPr/>
        </p:nvSpPr>
        <p:spPr bwMode="auto">
          <a:xfrm>
            <a:off x="5885427" y="6040438"/>
            <a:ext cx="506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users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592" name="上箭头 37"/>
          <p:cNvSpPr>
            <a:spLocks noChangeArrowheads="1"/>
          </p:cNvSpPr>
          <p:nvPr/>
        </p:nvSpPr>
        <p:spPr bwMode="auto">
          <a:xfrm rot="-5400000">
            <a:off x="4544219" y="4868069"/>
            <a:ext cx="292100" cy="1246188"/>
          </a:xfrm>
          <a:prstGeom prst="upArrow">
            <a:avLst>
              <a:gd name="adj1" fmla="val 50000"/>
              <a:gd name="adj2" fmla="val 5007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pic>
        <p:nvPicPr>
          <p:cNvPr id="23593" name="Picture 8" descr="http://t1.gstatic.com/images?q=tbn:ANd9GcQMzMGWIblEk7qL6392EywdQjMha8OBY4jUlEnd2ds6g6DADiA0eI5tk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4913313"/>
            <a:ext cx="963613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4" name="TextBox 43"/>
          <p:cNvSpPr txBox="1">
            <a:spLocks noChangeArrowheads="1"/>
          </p:cNvSpPr>
          <p:nvPr/>
        </p:nvSpPr>
        <p:spPr bwMode="auto">
          <a:xfrm>
            <a:off x="8252696" y="5854700"/>
            <a:ext cx="6078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admin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595" name="上箭头 44"/>
          <p:cNvSpPr>
            <a:spLocks noChangeArrowheads="1"/>
          </p:cNvSpPr>
          <p:nvPr/>
        </p:nvSpPr>
        <p:spPr bwMode="auto">
          <a:xfrm>
            <a:off x="8158163" y="3921125"/>
            <a:ext cx="241300" cy="723900"/>
          </a:xfrm>
          <a:prstGeom prst="upArrow">
            <a:avLst>
              <a:gd name="adj1" fmla="val 50000"/>
              <a:gd name="adj2" fmla="val 501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39" name="椭圆 38"/>
          <p:cNvSpPr>
            <a:spLocks noChangeArrowheads="1"/>
          </p:cNvSpPr>
          <p:nvPr/>
        </p:nvSpPr>
        <p:spPr bwMode="auto">
          <a:xfrm>
            <a:off x="1279525" y="1858963"/>
            <a:ext cx="249238" cy="250825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40" name="椭圆 39"/>
          <p:cNvSpPr>
            <a:spLocks noChangeArrowheads="1"/>
          </p:cNvSpPr>
          <p:nvPr/>
        </p:nvSpPr>
        <p:spPr bwMode="auto">
          <a:xfrm>
            <a:off x="5822950" y="5557838"/>
            <a:ext cx="215900" cy="246062"/>
          </a:xfrm>
          <a:prstGeom prst="ellipse">
            <a:avLst/>
          </a:prstGeom>
          <a:solidFill>
            <a:srgbClr val="0099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42" name="椭圆 41"/>
          <p:cNvSpPr>
            <a:spLocks noChangeArrowheads="1"/>
          </p:cNvSpPr>
          <p:nvPr/>
        </p:nvSpPr>
        <p:spPr bwMode="auto">
          <a:xfrm>
            <a:off x="3276600" y="1724025"/>
            <a:ext cx="193675" cy="190500"/>
          </a:xfrm>
          <a:prstGeom prst="ellipse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50" name="椭圆 49"/>
          <p:cNvSpPr>
            <a:spLocks noChangeArrowheads="1"/>
          </p:cNvSpPr>
          <p:nvPr/>
        </p:nvSpPr>
        <p:spPr bwMode="auto">
          <a:xfrm>
            <a:off x="4027488" y="1724025"/>
            <a:ext cx="193675" cy="190500"/>
          </a:xfrm>
          <a:prstGeom prst="ellipse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51" name="椭圆 50"/>
          <p:cNvSpPr>
            <a:spLocks noChangeArrowheads="1"/>
          </p:cNvSpPr>
          <p:nvPr/>
        </p:nvSpPr>
        <p:spPr bwMode="auto">
          <a:xfrm>
            <a:off x="4887913" y="1724025"/>
            <a:ext cx="193675" cy="190500"/>
          </a:xfrm>
          <a:prstGeom prst="ellipse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52" name="椭圆 51"/>
          <p:cNvSpPr>
            <a:spLocks noChangeArrowheads="1"/>
          </p:cNvSpPr>
          <p:nvPr/>
        </p:nvSpPr>
        <p:spPr bwMode="auto">
          <a:xfrm>
            <a:off x="5703888" y="1724025"/>
            <a:ext cx="192087" cy="190500"/>
          </a:xfrm>
          <a:prstGeom prst="ellipse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43" name="椭圆 42"/>
          <p:cNvSpPr>
            <a:spLocks noChangeArrowheads="1"/>
          </p:cNvSpPr>
          <p:nvPr/>
        </p:nvSpPr>
        <p:spPr bwMode="auto">
          <a:xfrm>
            <a:off x="5454650" y="2276475"/>
            <a:ext cx="496888" cy="504825"/>
          </a:xfrm>
          <a:prstGeom prst="ellipse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603" name="TextBox 55"/>
          <p:cNvSpPr txBox="1">
            <a:spLocks noChangeArrowheads="1"/>
          </p:cNvSpPr>
          <p:nvPr/>
        </p:nvSpPr>
        <p:spPr bwMode="auto">
          <a:xfrm>
            <a:off x="7180263" y="1776413"/>
            <a:ext cx="636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Merge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04" name="TextBox 56"/>
          <p:cNvSpPr txBox="1">
            <a:spLocks noChangeArrowheads="1"/>
          </p:cNvSpPr>
          <p:nvPr/>
        </p:nvSpPr>
        <p:spPr bwMode="auto">
          <a:xfrm>
            <a:off x="7201530" y="3787775"/>
            <a:ext cx="6575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Reload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05" name="左右箭头 46"/>
          <p:cNvSpPr>
            <a:spLocks noChangeArrowheads="1"/>
          </p:cNvSpPr>
          <p:nvPr/>
        </p:nvSpPr>
        <p:spPr bwMode="auto">
          <a:xfrm rot="-1466899">
            <a:off x="6546850" y="3654425"/>
            <a:ext cx="728663" cy="266700"/>
          </a:xfrm>
          <a:prstGeom prst="leftRightArrow">
            <a:avLst>
              <a:gd name="adj1" fmla="val 50000"/>
              <a:gd name="adj2" fmla="val 4995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2267744" y="6048010"/>
            <a:ext cx="1656184" cy="391098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400" dirty="0" err="1">
                <a:solidFill>
                  <a:srgbClr val="FF0000"/>
                </a:solidFill>
              </a:rPr>
              <a:t>SaaS</a:t>
            </a:r>
            <a:r>
              <a:rPr lang="en-US" altLang="zh-CN" sz="2400" dirty="0">
                <a:solidFill>
                  <a:srgbClr val="FF0000"/>
                </a:solidFill>
              </a:rPr>
              <a:t> API</a:t>
            </a:r>
            <a:endParaRPr lang="zh-CN" altLang="en-US" sz="2400" dirty="0">
              <a:solidFill>
                <a:srgbClr val="FF0000"/>
              </a:solidFill>
              <a:ea typeface="楷体" pitchFamily="49" charset="-122"/>
            </a:endParaRPr>
          </a:p>
        </p:txBody>
      </p:sp>
      <p:sp>
        <p:nvSpPr>
          <p:cNvPr id="23609" name="上箭头 97"/>
          <p:cNvSpPr>
            <a:spLocks noChangeArrowheads="1"/>
          </p:cNvSpPr>
          <p:nvPr/>
        </p:nvSpPr>
        <p:spPr bwMode="auto">
          <a:xfrm rot="3019956">
            <a:off x="4312444" y="4291806"/>
            <a:ext cx="236538" cy="1120775"/>
          </a:xfrm>
          <a:prstGeom prst="upArrow">
            <a:avLst>
              <a:gd name="adj1" fmla="val 50000"/>
              <a:gd name="adj2" fmla="val 5021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610" name="TextBox 103"/>
          <p:cNvSpPr txBox="1">
            <a:spLocks noChangeArrowheads="1"/>
          </p:cNvSpPr>
          <p:nvPr/>
        </p:nvSpPr>
        <p:spPr bwMode="auto">
          <a:xfrm>
            <a:off x="4735346" y="6438900"/>
            <a:ext cx="4940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apps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11" name="上箭头 104"/>
          <p:cNvSpPr>
            <a:spLocks noChangeArrowheads="1"/>
          </p:cNvSpPr>
          <p:nvPr/>
        </p:nvSpPr>
        <p:spPr bwMode="auto">
          <a:xfrm rot="-5400000">
            <a:off x="4034631" y="6072982"/>
            <a:ext cx="211137" cy="431800"/>
          </a:xfrm>
          <a:prstGeom prst="upArrow">
            <a:avLst>
              <a:gd name="adj1" fmla="val 50000"/>
              <a:gd name="adj2" fmla="val 4981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cxnSp>
        <p:nvCxnSpPr>
          <p:cNvPr id="23612" name="直接箭头连接符 102"/>
          <p:cNvCxnSpPr>
            <a:cxnSpLocks noChangeShapeType="1"/>
          </p:cNvCxnSpPr>
          <p:nvPr/>
        </p:nvCxnSpPr>
        <p:spPr bwMode="auto">
          <a:xfrm>
            <a:off x="3851275" y="4541838"/>
            <a:ext cx="0" cy="15065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13" name="直接箭头连接符 108"/>
          <p:cNvCxnSpPr>
            <a:cxnSpLocks noChangeShapeType="1"/>
          </p:cNvCxnSpPr>
          <p:nvPr/>
        </p:nvCxnSpPr>
        <p:spPr bwMode="auto">
          <a:xfrm flipH="1">
            <a:off x="3924300" y="5803900"/>
            <a:ext cx="1468438" cy="2444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14" name="直接连接符 111"/>
          <p:cNvCxnSpPr>
            <a:cxnSpLocks noChangeShapeType="1"/>
          </p:cNvCxnSpPr>
          <p:nvPr/>
        </p:nvCxnSpPr>
        <p:spPr bwMode="auto">
          <a:xfrm flipV="1">
            <a:off x="5392738" y="4518025"/>
            <a:ext cx="52387" cy="1285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15" name="TextBox 117"/>
          <p:cNvSpPr txBox="1">
            <a:spLocks noChangeArrowheads="1"/>
          </p:cNvSpPr>
          <p:nvPr/>
        </p:nvSpPr>
        <p:spPr bwMode="auto">
          <a:xfrm>
            <a:off x="6511177" y="2305050"/>
            <a:ext cx="6142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Delete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16" name="TextBox 119"/>
          <p:cNvSpPr txBox="1">
            <a:spLocks noChangeArrowheads="1"/>
          </p:cNvSpPr>
          <p:nvPr/>
        </p:nvSpPr>
        <p:spPr bwMode="auto">
          <a:xfrm>
            <a:off x="7315134" y="2195513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Stat.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17" name="左右箭头 120"/>
          <p:cNvSpPr>
            <a:spLocks noChangeArrowheads="1"/>
          </p:cNvSpPr>
          <p:nvPr/>
        </p:nvSpPr>
        <p:spPr bwMode="auto">
          <a:xfrm rot="5400000">
            <a:off x="7775575" y="2781300"/>
            <a:ext cx="809625" cy="225425"/>
          </a:xfrm>
          <a:prstGeom prst="left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endParaRPr lang="zh-CN" altLang="en-US" sz="2400">
              <a:ea typeface="楷体" pitchFamily="49" charset="-122"/>
            </a:endParaRPr>
          </a:p>
        </p:txBody>
      </p:sp>
      <p:sp>
        <p:nvSpPr>
          <p:cNvPr id="23618" name="流程图: 磁盘 123"/>
          <p:cNvSpPr>
            <a:spLocks noChangeArrowheads="1"/>
          </p:cNvSpPr>
          <p:nvPr/>
        </p:nvSpPr>
        <p:spPr bwMode="auto">
          <a:xfrm>
            <a:off x="7740650" y="1447800"/>
            <a:ext cx="808038" cy="612775"/>
          </a:xfrm>
          <a:prstGeom prst="flowChartMagneticDisk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2000" baseline="-25000">
                <a:solidFill>
                  <a:srgbClr val="FF0000"/>
                </a:solidFill>
              </a:rPr>
              <a:t>deleted</a:t>
            </a:r>
            <a:endParaRPr lang="zh-CN" altLang="en-US" sz="2400" baseline="-25000">
              <a:solidFill>
                <a:srgbClr val="FF0000"/>
              </a:solidFill>
            </a:endParaRPr>
          </a:p>
        </p:txBody>
      </p:sp>
      <p:sp>
        <p:nvSpPr>
          <p:cNvPr id="23619" name="流程图: 磁盘 124"/>
          <p:cNvSpPr>
            <a:spLocks noChangeArrowheads="1"/>
          </p:cNvSpPr>
          <p:nvPr/>
        </p:nvSpPr>
        <p:spPr bwMode="auto">
          <a:xfrm>
            <a:off x="4151313" y="989013"/>
            <a:ext cx="865187" cy="479425"/>
          </a:xfrm>
          <a:prstGeom prst="flowChartMagneticDisk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1600">
                <a:solidFill>
                  <a:srgbClr val="002060"/>
                </a:solidFill>
                <a:ea typeface="楷体" pitchFamily="49" charset="-122"/>
              </a:rPr>
              <a:t>deleted</a:t>
            </a:r>
            <a:endParaRPr lang="zh-CN" altLang="en-US" sz="1600" baseline="-25000">
              <a:solidFill>
                <a:srgbClr val="002060"/>
              </a:solidFill>
              <a:ea typeface="楷体" pitchFamily="49" charset="-122"/>
            </a:endParaRPr>
          </a:p>
        </p:txBody>
      </p:sp>
      <p:sp>
        <p:nvSpPr>
          <p:cNvPr id="23620" name="TextBox 125"/>
          <p:cNvSpPr txBox="1">
            <a:spLocks noChangeArrowheads="1"/>
          </p:cNvSpPr>
          <p:nvPr/>
        </p:nvSpPr>
        <p:spPr bwMode="auto">
          <a:xfrm>
            <a:off x="8454313" y="2630488"/>
            <a:ext cx="4427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002060"/>
                </a:solidFill>
                <a:latin typeface="华文新魏" pitchFamily="2" charset="-122"/>
                <a:ea typeface="黑体" pitchFamily="49" charset="-122"/>
              </a:rPr>
              <a:t>Edit</a:t>
            </a:r>
            <a:endParaRPr lang="zh-CN" altLang="en-US" sz="1200" b="1" dirty="0">
              <a:solidFill>
                <a:srgbClr val="002060"/>
              </a:solidFill>
              <a:latin typeface="华文新魏" pitchFamily="2" charset="-122"/>
              <a:ea typeface="黑体" pitchFamily="49" charset="-122"/>
            </a:endParaRPr>
          </a:p>
        </p:txBody>
      </p:sp>
      <p:sp>
        <p:nvSpPr>
          <p:cNvPr id="23621" name="流程图: 磁盘 121"/>
          <p:cNvSpPr>
            <a:spLocks noChangeArrowheads="1"/>
          </p:cNvSpPr>
          <p:nvPr/>
        </p:nvSpPr>
        <p:spPr bwMode="auto">
          <a:xfrm>
            <a:off x="8086725" y="1016000"/>
            <a:ext cx="788988" cy="612775"/>
          </a:xfrm>
          <a:prstGeom prst="flowChartMagneticDisk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2000" baseline="-25000">
                <a:solidFill>
                  <a:srgbClr val="FF0000"/>
                </a:solidFill>
              </a:rPr>
              <a:t>SimDict</a:t>
            </a:r>
            <a:endParaRPr lang="zh-CN" altLang="en-US" sz="2000" baseline="-25000">
              <a:solidFill>
                <a:srgbClr val="FF0000"/>
              </a:solidFill>
            </a:endParaRPr>
          </a:p>
        </p:txBody>
      </p:sp>
      <p:sp>
        <p:nvSpPr>
          <p:cNvPr id="23622" name="流程图: 磁盘 122"/>
          <p:cNvSpPr>
            <a:spLocks noChangeArrowheads="1"/>
          </p:cNvSpPr>
          <p:nvPr/>
        </p:nvSpPr>
        <p:spPr bwMode="auto">
          <a:xfrm>
            <a:off x="7308850" y="1016000"/>
            <a:ext cx="808038" cy="612775"/>
          </a:xfrm>
          <a:prstGeom prst="flowChartMagneticDisk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altLang="zh-CN" sz="2000" baseline="-25000">
                <a:solidFill>
                  <a:srgbClr val="FF0000"/>
                </a:solidFill>
              </a:rPr>
              <a:t>Lexicon</a:t>
            </a:r>
            <a:endParaRPr lang="zh-CN" altLang="en-US" sz="1600" baseline="-25000">
              <a:solidFill>
                <a:srgbClr val="FF0000"/>
              </a:solidFill>
            </a:endParaRPr>
          </a:p>
        </p:txBody>
      </p:sp>
      <p:sp>
        <p:nvSpPr>
          <p:cNvPr id="60" name="标题 1"/>
          <p:cNvSpPr>
            <a:spLocks/>
          </p:cNvSpPr>
          <p:nvPr/>
        </p:nvSpPr>
        <p:spPr bwMode="auto">
          <a:xfrm>
            <a:off x="365125" y="-4763"/>
            <a:ext cx="8526463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defRPr/>
            </a:pPr>
            <a:r>
              <a:rPr lang="en-US" altLang="zh-CN" sz="2400" dirty="0" err="1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JZSearch</a:t>
            </a:r>
            <a:r>
              <a:rPr lang="zh-CN" altLang="en-US" sz="24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Big Data Search Engine Architecture</a:t>
            </a:r>
            <a:endParaRPr lang="zh-CN" altLang="en-US" sz="2400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0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77 0.0074 0.00434 0.01433 0.00798 0.02104 C 0.01163 0.03607 0.0092 0.03006 0.01423 0.04 C 0.01649 0.04925 0.0184 0.0585 0.02066 0.06751 C 0.02204 0.08277 0.02465 0.10821 0.03333 0.12046 C 0.03507 0.13225 0.03489 0.13272 0.03975 0.1415 C 0.04201 0.14566 0.046 0.15422 0.046 0.15422 C 0.04791 0.16439 0.04652 0.16023 0.04913 0.16694 C 0.05121 0.17433 0.05295 0.18104 0.05555 0.18798 C 0.05711 0.19907 0.05868 0.20832 0.06354 0.21757 C 0.06406 0.21965 0.06441 0.22196 0.0651 0.22404 C 0.06597 0.22636 0.06753 0.22798 0.06822 0.23029 C 0.07118 0.24069 0.07152 0.2504 0.07621 0.25988 C 0.07847 0.26913 0.0802 0.27815 0.08246 0.2874 C 0.08298 0.28948 0.0842 0.29364 0.0842 0.29364 C 0.08524 0.31376 0.08645 0.32948 0.08888 0.34867 C 0.08941 0.35884 0.09201 0.40902 0.09357 0.41433 C 0.09652 0.42474 0.09861 0.43514 0.1 0.44601 C 0.10121 0.45457 0.10399 0.48139 0.10798 0.48832 C 0.11371 0.49803 0.13194 0.49734 0.13975 0.49873 C 0.16007 0.49803 0.18541 0.5015 0.20642 0.49248 C 0.20972 0.48555 0.21076 0.47907 0.21267 0.47121 C 0.21319 0.45572 0.21302 0.44023 0.21423 0.42474 C 0.2151 0.41433 0.21944 0.40139 0.22066 0.39098 C 0.21909 0.37063 0.21562 0.35167 0.21267 0.33179 C 0.21215 0.29295 0.21111 0.25433 0.21111 0.21549 C 0.21111 0.18173 0.2118 0.14774 0.21267 0.11399 C 0.21319 0.09549 0.21875 0.03838 0.2302 0.02312 C 0.23732 0.01364 0.25399 0.0104 0.26354 0.00832 C 0.28333 -0.00046 0.31336 0.00855 0.33489 0.0104 C 0.36701 0.00971 0.4125 0.01757 0.44757 0.00208 C 0.44913 0.00069 0.45069 -0.00116 0.45243 -0.00231 C 0.45382 -0.00324 0.45572 -0.00324 0.45711 -0.00439 C 0.46354 -0.00925 0.46614 -0.01619 0.47309 -0.01919 C 0.47951 -0.02474 0.48402 -0.0326 0.49045 -0.03815 C 0.49357 -0.05526 0.49236 -0.05619 0.50642 -0.05919 C 0.51579 -0.05734 0.5243 -0.0548 0.53333 -0.05087 C 0.53645 -0.04671 0.53888 -0.04093 0.54288 -0.03815 C 0.55 -0.03353 0.55642 -0.02659 0.56197 -0.01919 C 0.56736 -0.01202 0.56979 -0.0037 0.57621 0.00208 C 0.58194 0.01341 0.57621 0.00393 0.5842 0.01248 C 0.58941 0.01803 0.59045 0.02312 0.59687 0.02959 C 0.60208 0.05063 0.59357 0.02058 0.60312 0.04 C 0.61111 0.05618 0.59774 0.04254 0.60954 0.05272 C 0.61215 0.06358 0.61979 0.07399 0.62691 0.08023 C 0.63246 0.09087 0.63958 0.09665 0.646 0.10566 C 0.64965 0.12 0.64444 0.10404 0.65243 0.11607 C 0.65486 0.11977 0.65659 0.12462 0.65868 0.12878 C 0.66007 0.13156 0.66111 0.13433 0.66197 0.13734 C 0.66319 0.1415 0.6651 0.15006 0.6651 0.15006 C 0.66614 0.16578 0.67031 0.19075 0.65868 0.20069 C 0.65191 0.2148 0.63507 0.21202 0.62378 0.21341 C 0.60902 0.21826 0.61527 0.21618 0.60468 0.21965 C 0.60138 0.22081 0.59531 0.22404 0.59531 0.22404 C 0.58871 0.23237 0.58142 0.23931 0.57465 0.24717 C 0.57048 0.25202 0.56406 0.26497 0.55868 0.26844 C 0.55312 0.27214 0.54947 0.27676 0.54444 0.28115 C 0.53941 0.28578 0.53368 0.28902 0.52864 0.29364 C 0.52586 0.29618 0.52222 0.29665 0.51909 0.29803 C 0.51753 0.29873 0.51423 0.30011 0.51423 0.30011 C 0.50711 0.30636 0.49861 0.30936 0.49045 0.31283 C 0.4717 0.30659 0.4835 0.26959 0.4842 0.24925 C 0.48316 0.21873 0.48333 0.19306 0.47621 0.16485 C 0.47465 0.14035 0.47343 0.11445 0.47934 0.09087 C 0.48194 0.07006 0.48541 0.04948 0.49045 0.02959 C 0.49184 0.01873 0.49392 0.00855 0.49531 -0.00231 C 0.49583 -0.00717 0.49618 -0.01226 0.49687 -0.01711 C 0.49722 -0.01919 0.49843 -0.02335 0.49843 -0.02335 " pathEditMode="relative" ptsTypes="fffffffffffffffffffffffffffffffffffffffffffffffffffffffffffffffffffA">
                                      <p:cBhvr>
                                        <p:cTn id="9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07 -0.00439 -0.02118 -0.00439 -0.03177 -0.00647 C -0.09497 -0.00393 -0.15955 0.00093 -0.22222 -0.01271 C -0.22379 -0.0141 -0.22622 -0.01456 -0.22691 -0.01688 C -0.22934 -0.02497 -0.2132 -0.03214 -0.20955 -0.03376 C -0.19879 -0.04347 -0.20278 -0.03884 -0.1967 -0.04647 C -0.19288 -0.06243 -0.19844 -0.0437 -0.19045 -0.05711 C -0.18941 -0.05873 -0.19011 -0.06173 -0.18889 -0.06335 C -0.18559 -0.06774 -0.17674 -0.07306 -0.17292 -0.07815 C -0.16389 -0.0904 -0.15365 -0.10682 -0.14115 -0.11214 C -0.13403 -0.12185 -0.13143 -0.12693 -0.12222 -0.1311 C -0.11806 -0.13641 -0.11441 -0.13641 -0.10955 -0.13965 C -0.10781 -0.14081 -0.10643 -0.14289 -0.10469 -0.14381 C -0.10156 -0.14566 -0.09514 -0.14797 -0.09514 -0.14797 C -0.08941 -0.15306 -0.08281 -0.15769 -0.07622 -0.16069 C -0.07188 -0.16624 -0.06754 -0.16902 -0.06181 -0.17133 C -0.05452 -0.1778 -0.04636 -0.18266 -0.03802 -0.18613 C -0.03264 -0.19098 -0.02847 -0.19214 -0.02222 -0.19445 C -0.02066 -0.19514 -0.01736 -0.19653 -0.01736 -0.19653 " pathEditMode="relative" ptsTypes="ffffffffffffffffffA">
                                      <p:cBhvr>
                                        <p:cTn id="1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5 0.00694 0.0033 0.00255 0.01597 0.00648 C 0.02014 0.00786 0.02865 0.01064 0.02865 0.01064 C 0.0434 0.02382 0.05504 0.01804 0.07622 0.01919 C 0.09097 0.01989 0.1059 0.02058 0.12066 0.02127 C 0.13611 0.02405 0.15104 0.02914 0.16667 0.03168 C 0.18507 0.03838 0.15799 0.0289 0.18264 0.03607 C 0.18941 0.03792 0.19462 0.04255 0.20156 0.0444 C 0.20261 0.04578 0.20347 0.04763 0.20486 0.04879 C 0.20625 0.04994 0.20834 0.04948 0.20955 0.05087 C 0.2132 0.0548 0.2158 0.06312 0.2191 0.06775 C 0.2224 0.07214 0.22743 0.0763 0.23177 0.07838 C 0.23993 0.09457 0.22934 0.07653 0.23976 0.08671 C 0.24584 0.09272 0.24722 0.09642 0.25087 0.10359 C 0.25261 0.11099 0.25122 0.10844 0.25399 0.11214 " pathEditMode="relative" ptsTypes="ffffffffffffffA">
                                      <p:cBhvr>
                                        <p:cTn id="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71676E-6 C 0.00417 0.0007 0.00868 -2.71676E-6 0.01268 0.00208 C 0.02639 0.00925 0.03282 0.01942 0.04757 0.02335 C 0.054 0.02913 0.06111 0.02937 0.06823 0.03376 C 0.0823 0.04231 0.0974 0.05318 0.11268 0.05711 C 0.1191 0.06289 0.12605 0.06451 0.13334 0.06775 C 0.1349 0.06913 0.13629 0.07075 0.13802 0.07191 C 0.13941 0.07283 0.14132 0.07283 0.14271 0.07399 C 0.15035 0.08 0.15521 0.08971 0.16493 0.09087 C 0.17032 0.09156 0.17552 0.09226 0.18091 0.09295 C 0.18334 0.10289 0.18247 0.09711 0.18247 0.11006 " pathEditMode="relative" ptsTypes="ffffffffffA">
                                      <p:cBhvr>
                                        <p:cTn id="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08092E-6 C 0.00608 0.00138 0.01076 0.00115 0.0158 0.00624 C 0.01875 0.00924 0.02118 0.01341 0.02378 0.01687 C 0.02517 0.01872 0.02691 0.01965 0.02847 0.02104 C 0.02951 0.02312 0.03038 0.02543 0.03177 0.02728 C 0.03316 0.02913 0.03524 0.02959 0.03646 0.03167 C 0.04028 0.03791 0.04253 0.04601 0.04601 0.05271 C 0.04739 0.05526 0.05035 0.05526 0.05243 0.05687 C 0.06632 0.06797 0.05677 0.06335 0.06667 0.06751 C 0.06996 0.07445 0.0743 0.07953 0.07778 0.08647 C 0.08021 0.09988 0.07934 0.09202 0.07934 0.10982 " pathEditMode="relative" ptsTypes="ffffffffffA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5.78035E-6 C 0.00486 0.02612 0.00122 0.05433 -0.00312 0.08046 C -0.00451 0.08832 -0.00955 0.09849 -0.00955 0.10589 " pathEditMode="relative" ptsTypes="ffA">
                                      <p:cBhvr>
                                        <p:cTn id="3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1618 C 0.00816 0.02613 0.00816 0.1496 0.0132 0.16971 C 0.01424 0.19029 0.01441 0.2111 0.01806 0.23122 C 0.01649 0.2881 0.01458 0.34544 0.01163 0.40232 C 0.01111 0.41295 0.00851 0.42313 0.00851 0.43399 " pathEditMode="relative" rAng="0" ptsTypes="ffffA">
                                      <p:cBhvr>
                                        <p:cTn id="4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224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3" grpId="0" animBg="1"/>
      <p:bldP spid="4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1"/>
          <p:cNvSpPr>
            <a:spLocks/>
          </p:cNvSpPr>
          <p:nvPr/>
        </p:nvSpPr>
        <p:spPr bwMode="auto">
          <a:xfrm>
            <a:off x="365125" y="-4763"/>
            <a:ext cx="8526463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defRPr/>
            </a:pPr>
            <a:r>
              <a:rPr lang="en-US" altLang="zh-CN" sz="3600" dirty="0" err="1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JZSearch</a:t>
            </a:r>
            <a:r>
              <a:rPr lang="zh-CN" altLang="en-US" sz="36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3600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Arial Unicode MS" pitchFamily="34" charset="-122"/>
                <a:cs typeface="Arial Unicode MS" pitchFamily="34" charset="-122"/>
              </a:rPr>
              <a:t>状态转移图</a:t>
            </a:r>
            <a:endParaRPr lang="zh-CN" altLang="en-US" sz="3600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929751"/>
              </p:ext>
            </p:extLst>
          </p:nvPr>
        </p:nvGraphicFramePr>
        <p:xfrm>
          <a:off x="1115616" y="1063817"/>
          <a:ext cx="7530429" cy="546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Visio" r:id="rId3" imgW="4730496" imgH="3437472" progId="Visio.Drawing.11">
                  <p:embed/>
                </p:oleObj>
              </mc:Choice>
              <mc:Fallback>
                <p:oleObj name="Visio" r:id="rId3" imgW="4730496" imgH="34374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063817"/>
                        <a:ext cx="7530429" cy="54690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3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077200" cy="5029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zh-CN" altLang="en-US" sz="2400" dirty="0" smtClean="0">
                <a:latin typeface="+mn-ea"/>
              </a:rPr>
              <a:t>倒排索引中倒排表的大小可以通过齐普夫分布来估计。 </a:t>
            </a:r>
          </a:p>
          <a:p>
            <a:pPr algn="just">
              <a:lnSpc>
                <a:spcPct val="80000"/>
              </a:lnSpc>
            </a:pPr>
            <a:r>
              <a:rPr lang="zh-CN" altLang="en-US" sz="2400" dirty="0" smtClean="0">
                <a:latin typeface="+mn-ea"/>
              </a:rPr>
              <a:t>它描述了自然语言中每个词的词频分布情况：如果把词出现的频率按由大到小排列，那么每个词的词频与它排序序号的乘积是一个常量。 </a:t>
            </a:r>
          </a:p>
          <a:p>
            <a:pPr algn="just">
              <a:lnSpc>
                <a:spcPct val="80000"/>
              </a:lnSpc>
            </a:pPr>
            <a:r>
              <a:rPr lang="zh-CN" altLang="en-US" sz="2400" dirty="0" smtClean="0">
                <a:latin typeface="+mn-ea"/>
              </a:rPr>
              <a:t>常量取</a:t>
            </a:r>
            <a:r>
              <a:rPr lang="en-US" altLang="zh-CN" sz="2400" dirty="0" smtClean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时齐普夫分布中前</a:t>
            </a:r>
            <a:r>
              <a:rPr lang="en-US" altLang="zh-CN" sz="2400" dirty="0" smtClean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个词的词频分布如下 ：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zh-CN" altLang="en-US" sz="2400" dirty="0" smtClean="0">
              <a:latin typeface="+mn-ea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 smtClean="0">
              <a:latin typeface="+mn-ea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 smtClean="0">
              <a:latin typeface="+mn-ea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 smtClean="0">
              <a:latin typeface="+mn-ea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15371" name="Picture 17" descr="QQ截图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57531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索引压缩</a:t>
            </a:r>
            <a:r>
              <a:rPr lang="zh-CN" altLang="en-US" dirty="0"/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12893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mtClean="0">
                <a:ea typeface="宋体" pitchFamily="2" charset="-122"/>
              </a:rPr>
              <a:t>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+mn-ea"/>
              </a:rPr>
              <a:t>在英文中，</a:t>
            </a:r>
            <a:r>
              <a:rPr lang="en-US" altLang="zh-CN" sz="2400" dirty="0" smtClean="0">
                <a:latin typeface="+mn-ea"/>
              </a:rPr>
              <a:t>e</a:t>
            </a:r>
            <a:r>
              <a:rPr lang="zh-CN" altLang="en-US" sz="2400" dirty="0" smtClean="0">
                <a:latin typeface="+mn-ea"/>
              </a:rPr>
              <a:t>的出现概率很高，而</a:t>
            </a:r>
            <a:r>
              <a:rPr lang="en-US" altLang="zh-CN" sz="2400" dirty="0" smtClean="0">
                <a:latin typeface="+mn-ea"/>
              </a:rPr>
              <a:t>z</a:t>
            </a:r>
            <a:r>
              <a:rPr lang="zh-CN" altLang="en-US" sz="2400" dirty="0" smtClean="0">
                <a:latin typeface="+mn-ea"/>
              </a:rPr>
              <a:t>的出现概率则最低。当利用哈夫曼编码对一篇英文进行压缩时，</a:t>
            </a:r>
            <a:r>
              <a:rPr lang="en-US" altLang="zh-CN" sz="2400" dirty="0" smtClean="0">
                <a:latin typeface="+mn-ea"/>
              </a:rPr>
              <a:t>e</a:t>
            </a:r>
            <a:r>
              <a:rPr lang="zh-CN" altLang="en-US" sz="2400" dirty="0" smtClean="0">
                <a:latin typeface="+mn-ea"/>
              </a:rPr>
              <a:t>极有可能用一个位</a:t>
            </a:r>
            <a:r>
              <a:rPr lang="en-US" altLang="zh-CN" sz="2400" dirty="0" smtClean="0">
                <a:latin typeface="+mn-ea"/>
              </a:rPr>
              <a:t>(bit)</a:t>
            </a:r>
            <a:r>
              <a:rPr lang="zh-CN" altLang="en-US" sz="2400" dirty="0" smtClean="0">
                <a:latin typeface="+mn-ea"/>
              </a:rPr>
              <a:t>来表示，</a:t>
            </a:r>
            <a:r>
              <a:rPr lang="zh-CN" altLang="en-US" sz="2400" dirty="0" smtClean="0">
                <a:solidFill>
                  <a:srgbClr val="E20E0E"/>
                </a:solidFill>
                <a:latin typeface="+mn-ea"/>
              </a:rPr>
              <a:t>而</a:t>
            </a:r>
            <a:r>
              <a:rPr lang="en-US" altLang="zh-CN" sz="2400" dirty="0" smtClean="0">
                <a:solidFill>
                  <a:srgbClr val="E20E0E"/>
                </a:solidFill>
                <a:latin typeface="+mn-ea"/>
              </a:rPr>
              <a:t>z</a:t>
            </a:r>
            <a:r>
              <a:rPr lang="zh-CN" altLang="en-US" sz="2400" dirty="0" smtClean="0">
                <a:solidFill>
                  <a:srgbClr val="E20E0E"/>
                </a:solidFill>
                <a:latin typeface="+mn-ea"/>
              </a:rPr>
              <a:t>则可能花去</a:t>
            </a:r>
            <a:r>
              <a:rPr lang="en-US" altLang="zh-CN" sz="2400" dirty="0" smtClean="0">
                <a:solidFill>
                  <a:srgbClr val="E20E0E"/>
                </a:solidFill>
                <a:latin typeface="+mn-ea"/>
              </a:rPr>
              <a:t>25</a:t>
            </a:r>
            <a:r>
              <a:rPr lang="zh-CN" altLang="en-US" sz="2400" dirty="0" smtClean="0">
                <a:solidFill>
                  <a:srgbClr val="E20E0E"/>
                </a:solidFill>
                <a:latin typeface="+mn-ea"/>
              </a:rPr>
              <a:t>个位（不是</a:t>
            </a:r>
            <a:r>
              <a:rPr lang="en-US" altLang="zh-CN" sz="2400" dirty="0" smtClean="0">
                <a:solidFill>
                  <a:srgbClr val="E20E0E"/>
                </a:solidFill>
                <a:latin typeface="+mn-ea"/>
              </a:rPr>
              <a:t>26</a:t>
            </a:r>
            <a:r>
              <a:rPr lang="zh-CN" altLang="en-US" sz="2400" dirty="0" smtClean="0">
                <a:solidFill>
                  <a:srgbClr val="E20E0E"/>
                </a:solidFill>
                <a:latin typeface="+mn-ea"/>
              </a:rPr>
              <a:t>）</a:t>
            </a:r>
            <a:r>
              <a:rPr lang="zh-CN" altLang="en-US" sz="2400" dirty="0" smtClean="0">
                <a:latin typeface="+mn-ea"/>
              </a:rPr>
              <a:t>。用普通的表示方法时，每个英文字母均占用一个字节（</a:t>
            </a:r>
            <a:r>
              <a:rPr lang="en-US" altLang="zh-CN" sz="2400" dirty="0" smtClean="0">
                <a:latin typeface="+mn-ea"/>
              </a:rPr>
              <a:t>byte</a:t>
            </a:r>
            <a:r>
              <a:rPr lang="zh-CN" altLang="en-US" sz="2400" dirty="0" smtClean="0">
                <a:latin typeface="+mn-ea"/>
              </a:rPr>
              <a:t>），即</a:t>
            </a:r>
            <a:r>
              <a:rPr lang="en-US" altLang="zh-CN" sz="2400" dirty="0" smtClean="0">
                <a:latin typeface="+mn-ea"/>
              </a:rPr>
              <a:t>8</a:t>
            </a:r>
            <a:r>
              <a:rPr lang="zh-CN" altLang="en-US" sz="2400" dirty="0" smtClean="0">
                <a:latin typeface="+mn-ea"/>
              </a:rPr>
              <a:t>个位。二者相比，</a:t>
            </a:r>
            <a:r>
              <a:rPr lang="en-US" altLang="zh-CN" sz="2400" dirty="0" smtClean="0">
                <a:latin typeface="+mn-ea"/>
              </a:rPr>
              <a:t>e</a:t>
            </a:r>
            <a:r>
              <a:rPr lang="zh-CN" altLang="en-US" sz="2400" dirty="0" smtClean="0">
                <a:latin typeface="+mn-ea"/>
              </a:rPr>
              <a:t>使用了一般编码的</a:t>
            </a:r>
            <a:r>
              <a:rPr lang="en-US" altLang="zh-CN" sz="2400" dirty="0" smtClean="0">
                <a:latin typeface="+mn-ea"/>
              </a:rPr>
              <a:t>1/8</a:t>
            </a:r>
            <a:r>
              <a:rPr lang="zh-CN" altLang="en-US" sz="2400" dirty="0" smtClean="0">
                <a:latin typeface="+mn-ea"/>
              </a:rPr>
              <a:t>的长度，</a:t>
            </a:r>
            <a:r>
              <a:rPr lang="en-US" altLang="zh-CN" sz="2400" dirty="0" smtClean="0">
                <a:latin typeface="+mn-ea"/>
              </a:rPr>
              <a:t>z</a:t>
            </a:r>
            <a:r>
              <a:rPr lang="zh-CN" altLang="en-US" sz="2400" dirty="0" smtClean="0">
                <a:latin typeface="+mn-ea"/>
              </a:rPr>
              <a:t>则使用了</a:t>
            </a:r>
            <a:r>
              <a:rPr lang="en-US" altLang="zh-CN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倍多。倘若我们能实现对于英文中各个字母出现概率的较准确的估算，就可以大幅度提高无损压缩的比例。 </a:t>
            </a:r>
          </a:p>
          <a:p>
            <a:endParaRPr lang="zh-CN" altLang="en-US" sz="2400" dirty="0" smtClean="0">
              <a:latin typeface="+mn-ea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2995613" y="3127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r>
              <a:rPr lang="zh-CN" altLang="en-US" dirty="0" smtClean="0"/>
              <a:t>索引压缩</a:t>
            </a:r>
            <a:r>
              <a:rPr lang="en-US" altLang="zh-CN" dirty="0" smtClean="0"/>
              <a:t>:</a:t>
            </a:r>
            <a:r>
              <a:rPr lang="zh-CN" altLang="en-US" dirty="0" smtClean="0"/>
              <a:t>哈夫曼编码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9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 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77200" cy="5943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b="1" dirty="0" smtClean="0">
                <a:latin typeface="+mn-ea"/>
              </a:rPr>
              <a:t>字节对齐压缩（</a:t>
            </a:r>
            <a:r>
              <a:rPr lang="en-US" altLang="zh-CN" sz="2800" b="1" dirty="0" smtClean="0">
                <a:latin typeface="+mn-ea"/>
              </a:rPr>
              <a:t>Byte-Aligned</a:t>
            </a:r>
            <a:r>
              <a:rPr lang="zh-CN" altLang="en-US" sz="2800" b="1" dirty="0" smtClean="0">
                <a:latin typeface="+mn-ea"/>
              </a:rPr>
              <a:t>）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0-63         00xxxxxx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64-(16K-1)    01xxxxxx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endParaRPr lang="en-US" altLang="zh-CN" sz="2000" dirty="0" smtClean="0">
              <a:latin typeface="+mn-ea"/>
              <a:ea typeface="+mn-ea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16K-(4M-1)   10xxxxxx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endParaRPr lang="en-US" altLang="zh-CN" sz="2000" dirty="0" smtClean="0">
              <a:latin typeface="+mn-ea"/>
              <a:ea typeface="+mn-ea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4M-(1G-1)    11xxxxxx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en-US" altLang="zh-CN" sz="2000" dirty="0" err="1" smtClean="0">
                <a:latin typeface="+mn-ea"/>
                <a:ea typeface="+mn-ea"/>
              </a:rPr>
              <a:t>xxxxxxxx</a:t>
            </a:r>
            <a:endParaRPr lang="en-US" altLang="zh-CN" sz="2000" dirty="0" smtClean="0">
              <a:latin typeface="+mn-ea"/>
              <a:ea typeface="+mn-ea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 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0            00000000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1            00000001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…           …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63          00111111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64          01000000 01000000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65          01000000 01000001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+mn-ea"/>
              </a:rPr>
              <a:t>通过使用字节边界来实现</a:t>
            </a:r>
            <a:r>
              <a:rPr lang="en-US" altLang="zh-CN" sz="2800" dirty="0" smtClean="0">
                <a:latin typeface="+mn-ea"/>
              </a:rPr>
              <a:t>BA</a:t>
            </a:r>
            <a:r>
              <a:rPr lang="zh-CN" altLang="en-US" sz="2800" dirty="0" smtClean="0">
                <a:latin typeface="+mn-ea"/>
              </a:rPr>
              <a:t>压缩，运行时会付出些许代价，但可以获得一定的压缩比。</a:t>
            </a:r>
            <a:r>
              <a:rPr lang="en-US" altLang="zh-CN" sz="2800" u="sng" dirty="0" smtClean="0">
                <a:latin typeface="+mn-ea"/>
              </a:rPr>
              <a:t>BA</a:t>
            </a:r>
            <a:r>
              <a:rPr lang="zh-CN" altLang="en-US" sz="2800" u="sng" dirty="0" smtClean="0">
                <a:latin typeface="+mn-ea"/>
              </a:rPr>
              <a:t>算法易于实现，而且压缩比比较高（使用停用词后，压缩文件大小占未压缩索引文件大小的比例大约是</a:t>
            </a:r>
            <a:r>
              <a:rPr lang="en-US" altLang="zh-CN" sz="2800" u="sng" dirty="0" smtClean="0">
                <a:latin typeface="+mn-ea"/>
              </a:rPr>
              <a:t>15%</a:t>
            </a:r>
            <a:r>
              <a:rPr lang="zh-CN" altLang="en-US" sz="2800" u="sng" dirty="0" smtClean="0">
                <a:latin typeface="+mn-ea"/>
              </a:rPr>
              <a:t>）。</a:t>
            </a:r>
            <a:r>
              <a:rPr lang="zh-CN" altLang="en-US" sz="2800" dirty="0" smtClean="0">
                <a:latin typeface="+mn-ea"/>
              </a:rPr>
              <a:t>                    </a:t>
            </a:r>
          </a:p>
        </p:txBody>
      </p:sp>
      <p:sp>
        <p:nvSpPr>
          <p:cNvPr id="174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6000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r:id="rId3" imgW="596900" imgH="190500" progId="">
                  <p:embed/>
                </p:oleObj>
              </mc:Choice>
              <mc:Fallback>
                <p:oleObj r:id="rId3" imgW="596900" imgH="1905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0007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0" y="0"/>
          <a:ext cx="6000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r:id="rId5" imgW="596900" imgH="190500" progId="">
                  <p:embed/>
                </p:oleObj>
              </mc:Choice>
              <mc:Fallback>
                <p:oleObj r:id="rId5" imgW="596900" imgH="1905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0007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0" y="0"/>
          <a:ext cx="2571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6" imgW="253890" imgH="190417" progId="">
                  <p:embed/>
                </p:oleObj>
              </mc:Choice>
              <mc:Fallback>
                <p:oleObj r:id="rId6" imgW="253890" imgH="1904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57175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标题 1"/>
          <p:cNvSpPr txBox="1">
            <a:spLocks/>
          </p:cNvSpPr>
          <p:nvPr/>
        </p:nvSpPr>
        <p:spPr bwMode="auto">
          <a:xfrm>
            <a:off x="2995613" y="3127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索引压缩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152" y="1009600"/>
            <a:ext cx="8077200" cy="5562600"/>
          </a:xfrm>
        </p:spPr>
        <p:txBody>
          <a:bodyPr/>
          <a:lstStyle/>
          <a:p>
            <a:r>
              <a:rPr lang="zh-CN" altLang="en-US" sz="2400" b="1" dirty="0" smtClean="0">
                <a:latin typeface="+mn-ea"/>
              </a:rPr>
              <a:t>固定长度的索引压缩示例 </a:t>
            </a:r>
          </a:p>
          <a:p>
            <a:pPr algn="just"/>
            <a:r>
              <a:rPr lang="zh-CN" altLang="en-US" sz="2000" dirty="0" smtClean="0">
                <a:latin typeface="+mn-ea"/>
              </a:rPr>
              <a:t>给定任意一个索引词</a:t>
            </a:r>
            <a:r>
              <a:rPr lang="en-US" altLang="zh-CN" sz="2000" i="1" dirty="0" smtClean="0">
                <a:latin typeface="+mn-ea"/>
              </a:rPr>
              <a:t>t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，我们考虑其索引的条目，假定</a:t>
            </a:r>
            <a:r>
              <a:rPr lang="en-US" altLang="zh-CN" sz="2000" i="1" dirty="0" smtClean="0">
                <a:latin typeface="+mn-ea"/>
              </a:rPr>
              <a:t>t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在文档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、文档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、文档</a:t>
            </a:r>
            <a:r>
              <a:rPr lang="en-US" altLang="zh-CN" sz="2000" dirty="0" smtClean="0">
                <a:latin typeface="+mn-ea"/>
              </a:rPr>
              <a:t>7</a:t>
            </a:r>
            <a:r>
              <a:rPr lang="zh-CN" altLang="en-US" sz="2000" dirty="0" smtClean="0">
                <a:latin typeface="+mn-ea"/>
              </a:rPr>
              <a:t>、文档</a:t>
            </a:r>
            <a:r>
              <a:rPr lang="en-US" altLang="zh-CN" sz="2000" dirty="0" smtClean="0">
                <a:latin typeface="+mn-ea"/>
              </a:rPr>
              <a:t>70</a:t>
            </a:r>
            <a:r>
              <a:rPr lang="zh-CN" altLang="en-US" sz="2000" dirty="0" smtClean="0">
                <a:latin typeface="+mn-ea"/>
              </a:rPr>
              <a:t>和文档</a:t>
            </a:r>
            <a:r>
              <a:rPr lang="en-US" altLang="zh-CN" sz="2000" dirty="0" smtClean="0">
                <a:latin typeface="+mn-ea"/>
              </a:rPr>
              <a:t>250</a:t>
            </a:r>
            <a:r>
              <a:rPr lang="zh-CN" altLang="en-US" sz="2000" dirty="0" smtClean="0">
                <a:latin typeface="+mn-ea"/>
              </a:rPr>
              <a:t>中出现。</a:t>
            </a:r>
            <a:endParaRPr lang="en-US" altLang="zh-CN" sz="2000" dirty="0" smtClean="0">
              <a:latin typeface="+mn-ea"/>
            </a:endParaRPr>
          </a:p>
          <a:p>
            <a:pPr algn="just"/>
            <a:r>
              <a:rPr lang="en-US" altLang="zh-CN" sz="2000" dirty="0" smtClean="0">
                <a:latin typeface="+mn-ea"/>
              </a:rPr>
              <a:t>BA</a:t>
            </a:r>
            <a:r>
              <a:rPr lang="zh-CN" altLang="en-US" sz="2000" dirty="0" smtClean="0">
                <a:latin typeface="+mn-ea"/>
              </a:rPr>
              <a:t>压缩使用最高的两个比特位来表明存储该值需要的字节数。对于前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个值，只需要一个字节就可以表示；对于最后一个值</a:t>
            </a:r>
            <a:r>
              <a:rPr lang="en-US" altLang="zh-CN" sz="2000" dirty="0" smtClean="0">
                <a:latin typeface="+mn-ea"/>
              </a:rPr>
              <a:t>——180</a:t>
            </a:r>
            <a:r>
              <a:rPr lang="zh-CN" altLang="en-US" sz="2000" dirty="0" smtClean="0">
                <a:latin typeface="+mn-ea"/>
              </a:rPr>
              <a:t>，需要两个字节来表示。需要注意的是：我们只需要计算倒排表中每一项的差。最后的差值为：</a:t>
            </a:r>
            <a:r>
              <a:rPr lang="en-US" altLang="zh-CN" sz="2000" dirty="0" smtClean="0">
                <a:latin typeface="+mn-ea"/>
              </a:rPr>
              <a:t>250-70</a:t>
            </a:r>
            <a:r>
              <a:rPr lang="zh-CN" altLang="en-US" sz="2000" dirty="0" smtClean="0">
                <a:latin typeface="+mn-ea"/>
              </a:rPr>
              <a:t>＝</a:t>
            </a:r>
            <a:r>
              <a:rPr lang="en-US" altLang="zh-CN" sz="2000" dirty="0" smtClean="0">
                <a:latin typeface="+mn-ea"/>
              </a:rPr>
              <a:t>180</a:t>
            </a:r>
            <a:r>
              <a:rPr lang="zh-CN" altLang="en-US" sz="2000" dirty="0" smtClean="0">
                <a:latin typeface="+mn-ea"/>
              </a:rPr>
              <a:t>。我们需要计算所有的最终数值。这些数值和压缩后的相应比特字符串见下表。（字节对齐方式压缩）</a:t>
            </a:r>
            <a:r>
              <a:rPr lang="zh-CN" altLang="en-US" dirty="0" smtClean="0">
                <a:latin typeface="+mn-ea"/>
              </a:rPr>
              <a:t> </a:t>
            </a:r>
            <a:endParaRPr lang="zh-CN" altLang="en-US" sz="2400" dirty="0" smtClean="0">
              <a:latin typeface="+mn-ea"/>
            </a:endParaRPr>
          </a:p>
          <a:p>
            <a:endParaRPr lang="zh-CN" altLang="en-US" sz="2400" dirty="0" smtClean="0">
              <a:latin typeface="+mn-ea"/>
            </a:endParaRPr>
          </a:p>
          <a:p>
            <a:endParaRPr lang="zh-CN" altLang="en-US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None/>
            </a:pPr>
            <a:endParaRPr lang="zh-CN" altLang="en-US" dirty="0" smtClean="0">
              <a:latin typeface="+mn-ea"/>
            </a:endParaRPr>
          </a:p>
          <a:p>
            <a:endParaRPr lang="zh-CN" altLang="en-US" dirty="0" smtClean="0">
              <a:latin typeface="+mn-ea"/>
            </a:endParaRPr>
          </a:p>
        </p:txBody>
      </p:sp>
      <p:pic>
        <p:nvPicPr>
          <p:cNvPr id="20491" name="Picture 18" descr="QQ截图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861048"/>
            <a:ext cx="6324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 bwMode="auto">
          <a:xfrm>
            <a:off x="2995613" y="3127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00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r>
              <a:rPr lang="zh-CN" altLang="en-US" dirty="0" smtClean="0"/>
              <a:t>索引压缩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6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5562600"/>
          </a:xfrm>
        </p:spPr>
        <p:txBody>
          <a:bodyPr/>
          <a:lstStyle/>
          <a:p>
            <a:r>
              <a:rPr lang="zh-CN" altLang="en-US" sz="2400" b="1" dirty="0" smtClean="0">
                <a:latin typeface="+mn-ea"/>
              </a:rPr>
              <a:t>固定长度的索引压缩示例 </a:t>
            </a:r>
          </a:p>
          <a:p>
            <a:pPr algn="just"/>
            <a:r>
              <a:rPr lang="zh-CN" altLang="en-US" sz="2000" dirty="0" smtClean="0">
                <a:latin typeface="+mn-ea"/>
              </a:rPr>
              <a:t>在没有压缩之前，倒排表中的每条记录需要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字节，</a:t>
            </a:r>
            <a:r>
              <a:rPr lang="en-US" altLang="zh-CN" sz="2000" dirty="0" smtClean="0">
                <a:latin typeface="+mn-ea"/>
              </a:rPr>
              <a:t>5</a:t>
            </a:r>
            <a:r>
              <a:rPr lang="zh-CN" altLang="en-US" sz="2000" dirty="0" smtClean="0">
                <a:latin typeface="+mn-ea"/>
              </a:rPr>
              <a:t>条记录总共需要</a:t>
            </a:r>
            <a:r>
              <a:rPr lang="en-US" altLang="zh-CN" sz="2000" dirty="0" smtClean="0">
                <a:latin typeface="+mn-ea"/>
              </a:rPr>
              <a:t>20</a:t>
            </a:r>
            <a:r>
              <a:rPr lang="zh-CN" altLang="en-US" sz="2000" dirty="0" smtClean="0">
                <a:latin typeface="+mn-ea"/>
              </a:rPr>
              <a:t>个字节。这些数值和它们对应压缩前的比特字符串详见下表。（基准线：压缩前）</a:t>
            </a:r>
            <a:endParaRPr lang="zh-CN" altLang="en-US" sz="2400" dirty="0" smtClean="0">
              <a:latin typeface="+mn-ea"/>
            </a:endParaRPr>
          </a:p>
          <a:p>
            <a:endParaRPr lang="zh-CN" altLang="en-US" sz="2400" dirty="0" smtClean="0">
              <a:latin typeface="+mn-ea"/>
            </a:endParaRPr>
          </a:p>
          <a:p>
            <a:endParaRPr lang="zh-CN" altLang="en-US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None/>
            </a:pPr>
            <a:endParaRPr lang="zh-CN" altLang="en-US" dirty="0" smtClean="0">
              <a:latin typeface="+mn-ea"/>
            </a:endParaRPr>
          </a:p>
          <a:p>
            <a:pPr>
              <a:buFont typeface="Wingdings" pitchFamily="2" charset="2"/>
              <a:buNone/>
            </a:pPr>
            <a:endParaRPr lang="zh-CN" altLang="en-US" sz="2000" dirty="0" smtClean="0">
              <a:latin typeface="+mn-ea"/>
            </a:endParaRPr>
          </a:p>
          <a:p>
            <a:pPr algn="just">
              <a:buFont typeface="Wingdings" pitchFamily="2" charset="2"/>
              <a:buNone/>
            </a:pPr>
            <a:endParaRPr lang="zh-CN" altLang="en-US" sz="2400" dirty="0" smtClean="0">
              <a:latin typeface="+mn-ea"/>
            </a:endParaRPr>
          </a:p>
          <a:p>
            <a:pPr algn="just"/>
            <a:r>
              <a:rPr lang="zh-CN" altLang="en-US" sz="2000" dirty="0" smtClean="0">
                <a:latin typeface="+mn-ea"/>
              </a:rPr>
              <a:t>结论：在这个例子中，未压缩的数据需要</a:t>
            </a:r>
            <a:r>
              <a:rPr lang="en-US" altLang="zh-CN" sz="2000" dirty="0" smtClean="0">
                <a:latin typeface="+mn-ea"/>
              </a:rPr>
              <a:t>160</a:t>
            </a:r>
            <a:r>
              <a:rPr lang="zh-CN" altLang="en-US" sz="2000" dirty="0" smtClean="0">
                <a:latin typeface="+mn-ea"/>
              </a:rPr>
              <a:t>比特，使用</a:t>
            </a:r>
            <a:r>
              <a:rPr lang="en-US" altLang="zh-CN" sz="2000" dirty="0" smtClean="0">
                <a:latin typeface="+mn-ea"/>
              </a:rPr>
              <a:t>BA</a:t>
            </a:r>
            <a:r>
              <a:rPr lang="zh-CN" altLang="en-US" sz="2000" dirty="0" smtClean="0">
                <a:latin typeface="+mn-ea"/>
              </a:rPr>
              <a:t>压缩后仅需要</a:t>
            </a:r>
            <a:r>
              <a:rPr lang="en-US" altLang="zh-CN" sz="2000" dirty="0" smtClean="0">
                <a:latin typeface="+mn-ea"/>
              </a:rPr>
              <a:t>48</a:t>
            </a:r>
            <a:r>
              <a:rPr lang="zh-CN" altLang="en-US" sz="2000" dirty="0" smtClean="0">
                <a:latin typeface="+mn-ea"/>
              </a:rPr>
              <a:t>比特。</a:t>
            </a:r>
          </a:p>
          <a:p>
            <a:endParaRPr lang="zh-CN" altLang="en-US" dirty="0" smtClean="0">
              <a:latin typeface="+mn-ea"/>
            </a:endParaRPr>
          </a:p>
        </p:txBody>
      </p:sp>
      <p:pic>
        <p:nvPicPr>
          <p:cNvPr id="21515" name="Picture 18" descr="QQ截图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71800"/>
            <a:ext cx="6019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1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最简单的搜索引擎</a:t>
            </a:r>
          </a:p>
        </p:txBody>
      </p:sp>
      <p:sp>
        <p:nvSpPr>
          <p:cNvPr id="297987" name="Rectangle 3"/>
          <p:cNvSpPr>
            <a:spLocks noChangeArrowheads="1"/>
          </p:cNvSpPr>
          <p:nvPr/>
        </p:nvSpPr>
        <p:spPr bwMode="auto">
          <a:xfrm>
            <a:off x="457200" y="1447800"/>
            <a:ext cx="8178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Char char="ì"/>
              <a:tabLst>
                <a:tab pos="2511425" algn="l"/>
              </a:tabLst>
            </a:pPr>
            <a:r>
              <a:rPr lang="zh-CN" altLang="en-US" b="0">
                <a:solidFill>
                  <a:srgbClr val="000066"/>
                </a:solidFill>
              </a:rPr>
              <a:t>搜索引擎结构</a:t>
            </a:r>
          </a:p>
        </p:txBody>
      </p:sp>
      <p:sp>
        <p:nvSpPr>
          <p:cNvPr id="297988" name="Cloud"/>
          <p:cNvSpPr>
            <a:spLocks noChangeAspect="1" noEditPoints="1" noChangeArrowheads="1"/>
          </p:cNvSpPr>
          <p:nvPr/>
        </p:nvSpPr>
        <p:spPr bwMode="auto">
          <a:xfrm>
            <a:off x="152400" y="3276600"/>
            <a:ext cx="1204913" cy="129063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/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www</a:t>
            </a:r>
          </a:p>
          <a:p>
            <a:pPr algn="ctr"/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7989" name="Rectangle 5"/>
          <p:cNvSpPr>
            <a:spLocks noChangeArrowheads="1"/>
          </p:cNvSpPr>
          <p:nvPr/>
        </p:nvSpPr>
        <p:spPr bwMode="auto">
          <a:xfrm>
            <a:off x="7104063" y="2870200"/>
            <a:ext cx="1316037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1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7990" name="Rectangle 6"/>
          <p:cNvSpPr>
            <a:spLocks noChangeArrowheads="1"/>
          </p:cNvSpPr>
          <p:nvPr/>
        </p:nvSpPr>
        <p:spPr bwMode="auto">
          <a:xfrm>
            <a:off x="1676400" y="2590800"/>
            <a:ext cx="5791200" cy="2598738"/>
          </a:xfrm>
          <a:prstGeom prst="rect">
            <a:avLst/>
          </a:prstGeom>
          <a:noFill/>
          <a:ln w="38100" cap="rnd">
            <a:solidFill>
              <a:srgbClr val="3333FF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991" name="AutoShape 7"/>
          <p:cNvSpPr>
            <a:spLocks noChangeArrowheads="1"/>
          </p:cNvSpPr>
          <p:nvPr/>
        </p:nvSpPr>
        <p:spPr bwMode="auto">
          <a:xfrm>
            <a:off x="3200400" y="3429000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rgbClr val="54C870">
                  <a:gamma/>
                  <a:shade val="46275"/>
                  <a:invGamma/>
                </a:srgbClr>
              </a:gs>
              <a:gs pos="50000">
                <a:srgbClr val="54C870"/>
              </a:gs>
              <a:gs pos="100000">
                <a:srgbClr val="54C87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992" name="AutoShape 8"/>
          <p:cNvSpPr>
            <a:spLocks noChangeArrowheads="1"/>
          </p:cNvSpPr>
          <p:nvPr/>
        </p:nvSpPr>
        <p:spPr bwMode="auto">
          <a:xfrm>
            <a:off x="4953000" y="3429000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600">
                <a:solidFill>
                  <a:schemeClr val="hlink"/>
                </a:solidFill>
                <a:ea typeface="宋体" pitchFamily="2" charset="-122"/>
              </a:rPr>
              <a:t>索引库</a:t>
            </a:r>
          </a:p>
        </p:txBody>
      </p:sp>
      <p:sp>
        <p:nvSpPr>
          <p:cNvPr id="297993" name="Text Box 9"/>
          <p:cNvSpPr txBox="1">
            <a:spLocks noChangeArrowheads="1"/>
          </p:cNvSpPr>
          <p:nvPr/>
        </p:nvSpPr>
        <p:spPr bwMode="auto">
          <a:xfrm>
            <a:off x="4210050" y="2895600"/>
            <a:ext cx="438150" cy="2057400"/>
          </a:xfrm>
          <a:prstGeom prst="rect">
            <a:avLst/>
          </a:prstGeom>
          <a:gradFill rotWithShape="1">
            <a:gsLst>
              <a:gs pos="0">
                <a:srgbClr val="FFCCFF">
                  <a:gamma/>
                  <a:shade val="46275"/>
                  <a:invGamma/>
                </a:srgbClr>
              </a:gs>
              <a:gs pos="50000">
                <a:srgbClr val="FFCCFF"/>
              </a:gs>
              <a:gs pos="100000">
                <a:srgbClr val="FF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索  引  </a:t>
            </a:r>
          </a:p>
        </p:txBody>
      </p:sp>
      <p:sp>
        <p:nvSpPr>
          <p:cNvPr id="297994" name="Text Box 10"/>
          <p:cNvSpPr txBox="1">
            <a:spLocks noChangeArrowheads="1"/>
          </p:cNvSpPr>
          <p:nvPr/>
        </p:nvSpPr>
        <p:spPr bwMode="auto">
          <a:xfrm>
            <a:off x="5962650" y="2895600"/>
            <a:ext cx="438150" cy="2057400"/>
          </a:xfrm>
          <a:prstGeom prst="rect">
            <a:avLst/>
          </a:prstGeom>
          <a:gradFill rotWithShape="1">
            <a:gsLst>
              <a:gs pos="0">
                <a:srgbClr val="FFFFFF">
                  <a:gamma/>
                  <a:shade val="46275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检  索  </a:t>
            </a:r>
          </a:p>
        </p:txBody>
      </p:sp>
      <p:sp>
        <p:nvSpPr>
          <p:cNvPr id="297995" name="Text Box 11"/>
          <p:cNvSpPr txBox="1">
            <a:spLocks noChangeArrowheads="1"/>
          </p:cNvSpPr>
          <p:nvPr/>
        </p:nvSpPr>
        <p:spPr bwMode="auto">
          <a:xfrm>
            <a:off x="6724650" y="2895600"/>
            <a:ext cx="438150" cy="2057400"/>
          </a:xfrm>
          <a:prstGeom prst="rect">
            <a:avLst/>
          </a:prstGeom>
          <a:gradFill rotWithShape="1">
            <a:gsLst>
              <a:gs pos="0">
                <a:srgbClr val="99FFCC">
                  <a:gamma/>
                  <a:shade val="46275"/>
                  <a:invGamma/>
                </a:srgbClr>
              </a:gs>
              <a:gs pos="50000">
                <a:srgbClr val="99FFCC"/>
              </a:gs>
              <a:gs pos="100000">
                <a:srgbClr val="99FFCC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用  户  接  口</a:t>
            </a:r>
          </a:p>
        </p:txBody>
      </p:sp>
      <p:sp>
        <p:nvSpPr>
          <p:cNvPr id="297996" name="Text Box 12"/>
          <p:cNvSpPr txBox="1">
            <a:spLocks noChangeArrowheads="1"/>
          </p:cNvSpPr>
          <p:nvPr/>
        </p:nvSpPr>
        <p:spPr bwMode="auto">
          <a:xfrm>
            <a:off x="1981200" y="3006725"/>
            <a:ext cx="838200" cy="346075"/>
          </a:xfrm>
          <a:prstGeom prst="rect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采集器</a:t>
            </a:r>
          </a:p>
        </p:txBody>
      </p:sp>
      <p:sp>
        <p:nvSpPr>
          <p:cNvPr id="297997" name="Text Box 13"/>
          <p:cNvSpPr txBox="1">
            <a:spLocks noChangeArrowheads="1"/>
          </p:cNvSpPr>
          <p:nvPr/>
        </p:nvSpPr>
        <p:spPr bwMode="auto">
          <a:xfrm>
            <a:off x="1981200" y="365760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en-US" altLang="zh-CN" sz="1600">
                <a:solidFill>
                  <a:schemeClr val="hlink"/>
                </a:solidFill>
                <a:ea typeface="宋体" pitchFamily="2" charset="-122"/>
              </a:rPr>
              <a:t>…</a:t>
            </a:r>
          </a:p>
        </p:txBody>
      </p:sp>
      <p:sp>
        <p:nvSpPr>
          <p:cNvPr id="297998" name="Text Box 14"/>
          <p:cNvSpPr txBox="1">
            <a:spLocks noChangeArrowheads="1"/>
          </p:cNvSpPr>
          <p:nvPr/>
        </p:nvSpPr>
        <p:spPr bwMode="auto">
          <a:xfrm>
            <a:off x="1981200" y="4343400"/>
            <a:ext cx="838200" cy="346075"/>
          </a:xfrm>
          <a:prstGeom prst="rect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采集器</a:t>
            </a:r>
          </a:p>
        </p:txBody>
      </p:sp>
      <p:sp>
        <p:nvSpPr>
          <p:cNvPr id="297999" name="Line 15"/>
          <p:cNvSpPr>
            <a:spLocks noChangeShapeType="1"/>
          </p:cNvSpPr>
          <p:nvPr/>
        </p:nvSpPr>
        <p:spPr bwMode="auto">
          <a:xfrm>
            <a:off x="3886200" y="3962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0" name="Text Box 16"/>
          <p:cNvSpPr txBox="1">
            <a:spLocks noChangeArrowheads="1"/>
          </p:cNvSpPr>
          <p:nvPr/>
        </p:nvSpPr>
        <p:spPr bwMode="auto">
          <a:xfrm>
            <a:off x="3124200" y="37338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文档库</a:t>
            </a:r>
          </a:p>
        </p:txBody>
      </p:sp>
      <p:sp>
        <p:nvSpPr>
          <p:cNvPr id="298001" name="AutoShape 17"/>
          <p:cNvSpPr>
            <a:spLocks noChangeArrowheads="1"/>
          </p:cNvSpPr>
          <p:nvPr/>
        </p:nvSpPr>
        <p:spPr bwMode="auto">
          <a:xfrm>
            <a:off x="7162800" y="40386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2" name="AutoShape 18"/>
          <p:cNvSpPr>
            <a:spLocks noChangeArrowheads="1"/>
          </p:cNvSpPr>
          <p:nvPr/>
        </p:nvSpPr>
        <p:spPr bwMode="auto">
          <a:xfrm>
            <a:off x="3886200" y="3810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3" name="AutoShape 19"/>
          <p:cNvSpPr>
            <a:spLocks noChangeArrowheads="1"/>
          </p:cNvSpPr>
          <p:nvPr/>
        </p:nvSpPr>
        <p:spPr bwMode="auto">
          <a:xfrm>
            <a:off x="4648200" y="3810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4" name="AutoShape 20"/>
          <p:cNvSpPr>
            <a:spLocks noChangeArrowheads="1"/>
          </p:cNvSpPr>
          <p:nvPr/>
        </p:nvSpPr>
        <p:spPr bwMode="auto">
          <a:xfrm rot="-2134742">
            <a:off x="1295400" y="3248025"/>
            <a:ext cx="727075" cy="333375"/>
          </a:xfrm>
          <a:prstGeom prst="rightArrow">
            <a:avLst>
              <a:gd name="adj1" fmla="val 50000"/>
              <a:gd name="adj2" fmla="val 54524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5" name="AutoShape 21"/>
          <p:cNvSpPr>
            <a:spLocks noChangeArrowheads="1"/>
          </p:cNvSpPr>
          <p:nvPr/>
        </p:nvSpPr>
        <p:spPr bwMode="auto">
          <a:xfrm rot="-2134742">
            <a:off x="2743200" y="4200525"/>
            <a:ext cx="498475" cy="333375"/>
          </a:xfrm>
          <a:prstGeom prst="rightArrow">
            <a:avLst>
              <a:gd name="adj1" fmla="val 50000"/>
              <a:gd name="adj2" fmla="val 37381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6" name="AutoShape 22"/>
          <p:cNvSpPr>
            <a:spLocks noChangeArrowheads="1"/>
          </p:cNvSpPr>
          <p:nvPr/>
        </p:nvSpPr>
        <p:spPr bwMode="auto">
          <a:xfrm>
            <a:off x="5638800" y="3810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7" name="AutoShape 23"/>
          <p:cNvSpPr>
            <a:spLocks noChangeArrowheads="1"/>
          </p:cNvSpPr>
          <p:nvPr/>
        </p:nvSpPr>
        <p:spPr bwMode="auto">
          <a:xfrm>
            <a:off x="6400800" y="3810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8" name="AutoShape 24"/>
          <p:cNvSpPr>
            <a:spLocks noChangeArrowheads="1"/>
          </p:cNvSpPr>
          <p:nvPr/>
        </p:nvSpPr>
        <p:spPr bwMode="auto">
          <a:xfrm rot="10800000">
            <a:off x="7162800" y="36576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09" name="AutoShape 25"/>
          <p:cNvSpPr>
            <a:spLocks noChangeArrowheads="1"/>
          </p:cNvSpPr>
          <p:nvPr/>
        </p:nvSpPr>
        <p:spPr bwMode="auto">
          <a:xfrm rot="2470826">
            <a:off x="2778125" y="3200400"/>
            <a:ext cx="498475" cy="333375"/>
          </a:xfrm>
          <a:prstGeom prst="rightArrow">
            <a:avLst>
              <a:gd name="adj1" fmla="val 50000"/>
              <a:gd name="adj2" fmla="val 37381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10" name="AutoShape 26"/>
          <p:cNvSpPr>
            <a:spLocks noChangeArrowheads="1"/>
          </p:cNvSpPr>
          <p:nvPr/>
        </p:nvSpPr>
        <p:spPr bwMode="auto">
          <a:xfrm rot="1922368">
            <a:off x="1330325" y="4162425"/>
            <a:ext cx="727075" cy="333375"/>
          </a:xfrm>
          <a:prstGeom prst="rightArrow">
            <a:avLst>
              <a:gd name="adj1" fmla="val 50000"/>
              <a:gd name="adj2" fmla="val 54524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8011" name="Picture 27" descr="j01953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505200"/>
            <a:ext cx="1193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5562600"/>
          </a:xfrm>
        </p:spPr>
        <p:txBody>
          <a:bodyPr/>
          <a:lstStyle/>
          <a:p>
            <a:r>
              <a:rPr lang="zh-CN" altLang="en-US" sz="2400" b="1" dirty="0" smtClean="0">
                <a:latin typeface="+mn-ea"/>
              </a:rPr>
              <a:t>索引词典动态设计：</a:t>
            </a:r>
            <a:endParaRPr lang="en-US" altLang="zh-CN" sz="2400" b="1" dirty="0" smtClean="0">
              <a:latin typeface="+mn-ea"/>
            </a:endParaRPr>
          </a:p>
          <a:p>
            <a:pPr lvl="1"/>
            <a:r>
              <a:rPr lang="zh-CN" altLang="en-US" sz="2000" b="1" dirty="0" smtClean="0">
                <a:latin typeface="+mn-ea"/>
                <a:ea typeface="+mn-ea"/>
              </a:rPr>
              <a:t>优点：可以快速索引新词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000" b="1" dirty="0" smtClean="0">
                <a:latin typeface="+mn-ea"/>
                <a:ea typeface="+mn-ea"/>
              </a:rPr>
              <a:t>缺点：动态词典组织效率远低于静态词典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57200" lvl="1" indent="0">
              <a:buNone/>
            </a:pPr>
            <a:endParaRPr lang="zh-CN" altLang="en-US" sz="2000" b="1" dirty="0" smtClean="0">
              <a:latin typeface="+mn-ea"/>
              <a:ea typeface="+mn-ea"/>
            </a:endParaRPr>
          </a:p>
          <a:p>
            <a:pPr algn="just"/>
            <a:r>
              <a:rPr lang="en-US" altLang="zh-CN" sz="2000" dirty="0" err="1" smtClean="0">
                <a:latin typeface="+mn-ea"/>
              </a:rPr>
              <a:t>JZSearch</a:t>
            </a:r>
            <a:r>
              <a:rPr lang="zh-CN" altLang="en-US" sz="2000" dirty="0" smtClean="0">
                <a:latin typeface="+mn-ea"/>
              </a:rPr>
              <a:t>采用静态词典</a:t>
            </a:r>
            <a:r>
              <a:rPr lang="en-US" altLang="zh-CN" sz="2000" dirty="0" smtClean="0">
                <a:latin typeface="+mn-ea"/>
              </a:rPr>
              <a:t>,</a:t>
            </a:r>
            <a:r>
              <a:rPr lang="zh-CN" altLang="en-US" sz="2000" dirty="0" smtClean="0">
                <a:latin typeface="+mn-ea"/>
              </a:rPr>
              <a:t>主要包含：</a:t>
            </a:r>
            <a:endParaRPr lang="en-US" altLang="zh-CN" sz="2000" dirty="0" smtClean="0">
              <a:latin typeface="+mn-ea"/>
            </a:endParaRPr>
          </a:p>
          <a:p>
            <a:pPr lvl="1" algn="just"/>
            <a:r>
              <a:rPr lang="zh-CN" altLang="en-US" sz="2400" dirty="0" smtClean="0">
                <a:latin typeface="+mn-ea"/>
                <a:ea typeface="+mn-ea"/>
              </a:rPr>
              <a:t>汉语常用词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/>
            <a:r>
              <a:rPr lang="zh-CN" altLang="en-US" sz="2400" dirty="0" smtClean="0">
                <a:latin typeface="+mn-ea"/>
                <a:ea typeface="+mn-ea"/>
              </a:rPr>
              <a:t>英文常用词：词形自动转换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/>
            <a:r>
              <a:rPr lang="zh-CN" altLang="en-US" sz="2400" dirty="0" smtClean="0">
                <a:latin typeface="+mn-ea"/>
                <a:ea typeface="+mn-ea"/>
              </a:rPr>
              <a:t>英文未知词表示：</a:t>
            </a:r>
            <a:r>
              <a:rPr lang="en-US" altLang="zh-CN" sz="2400" dirty="0" smtClean="0">
                <a:latin typeface="+mn-ea"/>
                <a:ea typeface="+mn-ea"/>
              </a:rPr>
              <a:t>n-gram</a:t>
            </a:r>
            <a:r>
              <a:rPr lang="zh-CN" altLang="en-US" sz="2400" dirty="0" smtClean="0">
                <a:latin typeface="+mn-ea"/>
                <a:ea typeface="+mn-ea"/>
              </a:rPr>
              <a:t>拆分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/>
            <a:r>
              <a:rPr lang="zh-CN" altLang="en-US" sz="2400" dirty="0" smtClean="0">
                <a:latin typeface="+mn-ea"/>
                <a:ea typeface="+mn-ea"/>
              </a:rPr>
              <a:t>数字组合：</a:t>
            </a:r>
            <a:r>
              <a:rPr lang="en-US" altLang="zh-CN" sz="2400" dirty="0" smtClean="0">
                <a:latin typeface="+mn-ea"/>
                <a:ea typeface="+mn-ea"/>
              </a:rPr>
              <a:t>n-gram</a:t>
            </a:r>
            <a:r>
              <a:rPr lang="zh-CN" altLang="en-US" sz="2400" dirty="0" smtClean="0">
                <a:latin typeface="+mn-ea"/>
                <a:ea typeface="+mn-ea"/>
              </a:rPr>
              <a:t>拆分</a:t>
            </a:r>
            <a:endParaRPr lang="en-US" altLang="zh-CN" sz="2400" dirty="0">
              <a:latin typeface="+mn-ea"/>
              <a:ea typeface="+mn-ea"/>
            </a:endParaRPr>
          </a:p>
          <a:p>
            <a:pPr lvl="1" algn="just"/>
            <a:endParaRPr lang="zh-CN" altLang="en-US" sz="1600" dirty="0" smtClean="0">
              <a:latin typeface="+mn-ea"/>
              <a:ea typeface="+mn-ea"/>
            </a:endParaRPr>
          </a:p>
          <a:p>
            <a:endParaRPr lang="zh-CN" altLang="en-US" dirty="0" smtClean="0">
              <a:latin typeface="+mn-ea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索引词的处理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dirty="0" smtClean="0"/>
              <a:t>纲要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3924300" y="1662113"/>
            <a:ext cx="3606800" cy="37449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7EBD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3348038" y="1646238"/>
            <a:ext cx="565150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852863" y="16446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1400">
              <a:effectLst>
                <a:outerShdw blurRad="38100" dist="38100" dir="2700000" algn="tl">
                  <a:srgbClr val="FFFFFF"/>
                </a:outerShdw>
              </a:effectLst>
              <a:latin typeface="HY강M"/>
              <a:ea typeface="HY강M"/>
              <a:cs typeface="HY강M"/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3348038" y="2724150"/>
            <a:ext cx="565150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</a:t>
            </a: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>
            <a:off x="3830638" y="2724150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>
              <a:defRPr/>
            </a:pPr>
            <a:endParaRPr lang="en-US" sz="2800" b="1"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Y강B"/>
              <a:ea typeface="HY강B"/>
              <a:cs typeface="HY강B"/>
            </a:endParaRPr>
          </a:p>
        </p:txBody>
      </p:sp>
      <p:sp>
        <p:nvSpPr>
          <p:cNvPr id="4105" name="Rectangle 7"/>
          <p:cNvSpPr>
            <a:spLocks noChangeArrowheads="1"/>
          </p:cNvSpPr>
          <p:nvPr/>
        </p:nvSpPr>
        <p:spPr bwMode="auto">
          <a:xfrm>
            <a:off x="3348038" y="3805238"/>
            <a:ext cx="566737" cy="649287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itchFamily="2" charset="-122"/>
                <a:ea typeface="DotumChe" pitchFamily="49" charset="-127"/>
              </a:rPr>
              <a:t>III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832225" y="3805238"/>
            <a:ext cx="4629150" cy="649287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auto">
          <a:xfrm>
            <a:off x="3348038" y="4886325"/>
            <a:ext cx="566737" cy="649288"/>
          </a:xfrm>
          <a:prstGeom prst="rect">
            <a:avLst/>
          </a:prstGeom>
          <a:solidFill>
            <a:srgbClr val="2A5380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fontAlgn="t">
              <a:defRPr/>
            </a:pPr>
            <a:r>
              <a: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강B"/>
                <a:ea typeface="HY강B"/>
                <a:cs typeface="HY강B"/>
              </a:rPr>
              <a:t>IV</a:t>
            </a:r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3832225" y="4886325"/>
            <a:ext cx="4629150" cy="649288"/>
          </a:xfrm>
          <a:prstGeom prst="rect">
            <a:avLst/>
          </a:prstGeom>
          <a:solidFill>
            <a:srgbClr val="CADBEE"/>
          </a:solidFill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185738" fontAlgn="t"/>
            <a:endParaRPr lang="en-US" altLang="zh-CN" sz="1400" b="1">
              <a:solidFill>
                <a:srgbClr val="006699"/>
              </a:solidFill>
              <a:latin typeface="HY강B"/>
              <a:ea typeface="HY강B"/>
              <a:cs typeface="HY강B"/>
            </a:endParaRPr>
          </a:p>
        </p:txBody>
      </p:sp>
      <p:sp>
        <p:nvSpPr>
          <p:cNvPr id="4109" name="AutoShape 11"/>
          <p:cNvSpPr>
            <a:spLocks noChangeArrowheads="1"/>
          </p:cNvSpPr>
          <p:nvPr/>
        </p:nvSpPr>
        <p:spPr bwMode="auto">
          <a:xfrm>
            <a:off x="3852863" y="1717675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简单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Web</a:t>
            </a:r>
            <a:r>
              <a:rPr lang="zh-CN" altLang="en-US" sz="2800" b="1" dirty="0" smtClean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搜索引擎基本原理</a:t>
            </a:r>
            <a:endParaRPr lang="zh-CN" altLang="en-US" sz="2800" b="1" dirty="0">
              <a:solidFill>
                <a:srgbClr val="C00000"/>
              </a:solidFill>
              <a:latin typeface="华文楷体" pitchFamily="2" charset="-122"/>
              <a:ea typeface="楷体" pitchFamily="49" charset="-122"/>
            </a:endParaRPr>
          </a:p>
        </p:txBody>
      </p:sp>
      <p:sp>
        <p:nvSpPr>
          <p:cNvPr id="6158" name="AutoShape 12"/>
          <p:cNvSpPr>
            <a:spLocks noChangeArrowheads="1"/>
          </p:cNvSpPr>
          <p:nvPr/>
        </p:nvSpPr>
        <p:spPr bwMode="auto">
          <a:xfrm>
            <a:off x="3851275" y="2817813"/>
            <a:ext cx="439102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</a:rPr>
              <a:t> 当前搜索技术的主要不足</a:t>
            </a:r>
          </a:p>
        </p:txBody>
      </p:sp>
      <p:sp>
        <p:nvSpPr>
          <p:cNvPr id="6159" name="AutoShape 13"/>
          <p:cNvSpPr>
            <a:spLocks noChangeArrowheads="1"/>
          </p:cNvSpPr>
          <p:nvPr/>
        </p:nvSpPr>
        <p:spPr bwMode="auto">
          <a:xfrm>
            <a:off x="4138613" y="3933406"/>
            <a:ext cx="4321175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大数据精准搜索引擎</a:t>
            </a:r>
          </a:p>
        </p:txBody>
      </p:sp>
      <p:sp>
        <p:nvSpPr>
          <p:cNvPr id="6160" name="AutoShape 14"/>
          <p:cNvSpPr>
            <a:spLocks noChangeArrowheads="1"/>
          </p:cNvSpPr>
          <p:nvPr/>
        </p:nvSpPr>
        <p:spPr bwMode="auto">
          <a:xfrm>
            <a:off x="4716214" y="4950574"/>
            <a:ext cx="4032250" cy="4667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lang="en-US" altLang="zh-CN" sz="2800" b="1" dirty="0" err="1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JZSearch</a:t>
            </a:r>
            <a:r>
              <a:rPr lang="zh-CN" altLang="en-US" sz="2800" b="1" dirty="0">
                <a:solidFill>
                  <a:srgbClr val="C00000"/>
                </a:solidFill>
                <a:latin typeface="华文楷体" pitchFamily="2" charset="-122"/>
                <a:ea typeface="楷体" pitchFamily="49" charset="-122"/>
                <a:sym typeface="Arial" pitchFamily="34" charset="0"/>
              </a:rPr>
              <a:t>大数据搜索应用案例</a:t>
            </a:r>
          </a:p>
        </p:txBody>
      </p:sp>
      <p:grpSp>
        <p:nvGrpSpPr>
          <p:cNvPr id="6161" name="Group 17"/>
          <p:cNvGrpSpPr>
            <a:grpSpLocks/>
          </p:cNvGrpSpPr>
          <p:nvPr/>
        </p:nvGrpSpPr>
        <p:grpSpPr bwMode="auto">
          <a:xfrm flipH="1">
            <a:off x="1263650" y="1341438"/>
            <a:ext cx="1685925" cy="4460875"/>
            <a:chOff x="0" y="0"/>
            <a:chExt cx="580" cy="3028"/>
          </a:xfrm>
        </p:grpSpPr>
        <p:sp>
          <p:nvSpPr>
            <p:cNvPr id="6166" name="AutoShape 16"/>
            <p:cNvSpPr>
              <a:spLocks/>
            </p:cNvSpPr>
            <p:nvPr/>
          </p:nvSpPr>
          <p:spPr bwMode="auto">
            <a:xfrm rot="5400000" flipH="1" flipV="1">
              <a:off x="-1474" y="1465"/>
              <a:ext cx="3028" cy="79"/>
            </a:xfrm>
            <a:custGeom>
              <a:avLst/>
              <a:gdLst>
                <a:gd name="T0" fmla="*/ 0 w 21600"/>
                <a:gd name="T1" fmla="*/ 0 h 21600"/>
                <a:gd name="T2" fmla="*/ 172 w 21600"/>
                <a:gd name="T3" fmla="*/ 79 h 21600"/>
                <a:gd name="T4" fmla="*/ 2856 w 21600"/>
                <a:gd name="T5" fmla="*/ 79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2411 w 21600"/>
                <a:gd name="T16" fmla="*/ 2461 h 21600"/>
                <a:gd name="T17" fmla="*/ 19189 w 21600"/>
                <a:gd name="T18" fmla="*/ 19139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E5E5E5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AutoShape 17"/>
            <p:cNvSpPr>
              <a:spLocks/>
            </p:cNvSpPr>
            <p:nvPr/>
          </p:nvSpPr>
          <p:spPr bwMode="auto">
            <a:xfrm rot="5400000" flipH="1" flipV="1">
              <a:off x="-1197" y="1261"/>
              <a:ext cx="3028" cy="506"/>
            </a:xfrm>
            <a:custGeom>
              <a:avLst/>
              <a:gdLst>
                <a:gd name="T0" fmla="*/ 0 w 21600"/>
                <a:gd name="T1" fmla="*/ 0 h 21600"/>
                <a:gd name="T2" fmla="*/ 799 w 21600"/>
                <a:gd name="T3" fmla="*/ 506 h 21600"/>
                <a:gd name="T4" fmla="*/ 2229 w 21600"/>
                <a:gd name="T5" fmla="*/ 506 h 21600"/>
                <a:gd name="T6" fmla="*/ 3028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4651 w 21600"/>
                <a:gd name="T16" fmla="*/ 4653 h 21600"/>
                <a:gd name="T17" fmla="*/ 16949 w 21600"/>
                <a:gd name="T18" fmla="*/ 16947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8BACB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68" name="Group 20"/>
            <p:cNvGrpSpPr>
              <a:grpSpLocks/>
            </p:cNvGrpSpPr>
            <p:nvPr/>
          </p:nvGrpSpPr>
          <p:grpSpPr bwMode="auto">
            <a:xfrm rot="5400000">
              <a:off x="-849" y="1270"/>
              <a:ext cx="2341" cy="516"/>
              <a:chOff x="0" y="0"/>
              <a:chExt cx="2180" cy="262"/>
            </a:xfrm>
          </p:grpSpPr>
          <p:grpSp>
            <p:nvGrpSpPr>
              <p:cNvPr id="6174" name="Group 21"/>
              <p:cNvGrpSpPr>
                <a:grpSpLocks/>
              </p:cNvGrpSpPr>
              <p:nvPr/>
            </p:nvGrpSpPr>
            <p:grpSpPr bwMode="auto">
              <a:xfrm>
                <a:off x="359" y="0"/>
                <a:ext cx="688" cy="262"/>
                <a:chOff x="0" y="0"/>
                <a:chExt cx="688" cy="262"/>
              </a:xfrm>
            </p:grpSpPr>
            <p:sp>
              <p:nvSpPr>
                <p:cNvPr id="618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0" y="1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366" y="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8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622" y="1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75" name="Line 23"/>
              <p:cNvSpPr>
                <a:spLocks noChangeShapeType="1"/>
              </p:cNvSpPr>
              <p:nvPr/>
            </p:nvSpPr>
            <p:spPr bwMode="auto">
              <a:xfrm>
                <a:off x="1414" y="11"/>
                <a:ext cx="406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24"/>
              <p:cNvSpPr>
                <a:spLocks noChangeShapeType="1"/>
              </p:cNvSpPr>
              <p:nvPr/>
            </p:nvSpPr>
            <p:spPr bwMode="auto">
              <a:xfrm>
                <a:off x="1241" y="0"/>
                <a:ext cx="212" cy="262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25"/>
              <p:cNvSpPr>
                <a:spLocks noChangeShapeType="1"/>
              </p:cNvSpPr>
              <p:nvPr/>
            </p:nvSpPr>
            <p:spPr bwMode="auto">
              <a:xfrm>
                <a:off x="1132" y="11"/>
                <a:ext cx="67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26"/>
              <p:cNvSpPr>
                <a:spLocks noChangeShapeType="1"/>
              </p:cNvSpPr>
              <p:nvPr/>
            </p:nvSpPr>
            <p:spPr bwMode="auto">
              <a:xfrm flipV="1">
                <a:off x="0" y="9"/>
                <a:ext cx="624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27"/>
              <p:cNvSpPr>
                <a:spLocks noChangeShapeType="1"/>
              </p:cNvSpPr>
              <p:nvPr/>
            </p:nvSpPr>
            <p:spPr bwMode="auto">
              <a:xfrm flipH="1" flipV="1">
                <a:off x="1559" y="9"/>
                <a:ext cx="621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69" name="Group 30"/>
            <p:cNvGrpSpPr>
              <a:grpSpLocks/>
            </p:cNvGrpSpPr>
            <p:nvPr/>
          </p:nvGrpSpPr>
          <p:grpSpPr bwMode="auto">
            <a:xfrm rot="5400000">
              <a:off x="-989" y="1361"/>
              <a:ext cx="2641" cy="291"/>
              <a:chOff x="0" y="0"/>
              <a:chExt cx="2459" cy="148"/>
            </a:xfrm>
          </p:grpSpPr>
          <p:sp>
            <p:nvSpPr>
              <p:cNvPr id="6170" name="Line 29"/>
              <p:cNvSpPr>
                <a:spLocks noChangeShapeType="1"/>
              </p:cNvSpPr>
              <p:nvPr/>
            </p:nvSpPr>
            <p:spPr bwMode="auto">
              <a:xfrm>
                <a:off x="0" y="148"/>
                <a:ext cx="245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1" name="Line 30"/>
              <p:cNvSpPr>
                <a:spLocks noChangeShapeType="1"/>
              </p:cNvSpPr>
              <p:nvPr/>
            </p:nvSpPr>
            <p:spPr bwMode="auto">
              <a:xfrm>
                <a:off x="159" y="88"/>
                <a:ext cx="214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2" name="Line 31"/>
              <p:cNvSpPr>
                <a:spLocks noChangeShapeType="1"/>
              </p:cNvSpPr>
              <p:nvPr/>
            </p:nvSpPr>
            <p:spPr bwMode="auto">
              <a:xfrm>
                <a:off x="328" y="43"/>
                <a:ext cx="1817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3" name="Line 32"/>
              <p:cNvSpPr>
                <a:spLocks noChangeShapeType="1"/>
              </p:cNvSpPr>
              <p:nvPr/>
            </p:nvSpPr>
            <p:spPr bwMode="auto">
              <a:xfrm>
                <a:off x="447" y="0"/>
                <a:ext cx="1568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62" name="Group 35"/>
          <p:cNvGrpSpPr>
            <a:grpSpLocks/>
          </p:cNvGrpSpPr>
          <p:nvPr/>
        </p:nvGrpSpPr>
        <p:grpSpPr bwMode="auto">
          <a:xfrm>
            <a:off x="395288" y="2725738"/>
            <a:ext cx="1550987" cy="1911350"/>
            <a:chOff x="0" y="0"/>
            <a:chExt cx="678" cy="1092"/>
          </a:xfrm>
        </p:grpSpPr>
        <p:sp>
          <p:nvSpPr>
            <p:cNvPr id="6164" name="Oval 34"/>
            <p:cNvSpPr>
              <a:spLocks noChangeArrowheads="1"/>
            </p:cNvSpPr>
            <p:nvPr/>
          </p:nvSpPr>
          <p:spPr bwMode="auto">
            <a:xfrm>
              <a:off x="82" y="768"/>
              <a:ext cx="507" cy="324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6165" name="Oval 35"/>
            <p:cNvSpPr>
              <a:spLocks noChangeArrowheads="1"/>
            </p:cNvSpPr>
            <p:nvPr/>
          </p:nvSpPr>
          <p:spPr bwMode="auto">
            <a:xfrm>
              <a:off x="0" y="0"/>
              <a:ext cx="678" cy="9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4134" name="Text Box 36"/>
          <p:cNvSpPr txBox="1">
            <a:spLocks noChangeArrowheads="1"/>
          </p:cNvSpPr>
          <p:nvPr/>
        </p:nvSpPr>
        <p:spPr bwMode="auto">
          <a:xfrm>
            <a:off x="550952" y="3068960"/>
            <a:ext cx="12618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大</a:t>
            </a:r>
            <a:r>
              <a:rPr lang="zh-CN" altLang="en-US" sz="2800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数据</a:t>
            </a:r>
            <a:endParaRPr lang="en-US" altLang="zh-CN" sz="2800" dirty="0" smtClean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 algn="ctr" latinLnBrk="1">
              <a:defRPr/>
            </a:pPr>
            <a:r>
              <a:rPr lang="zh-CN" altLang="en-US" sz="280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65275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9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69" name="Rectangle 5"/>
          <p:cNvSpPr>
            <a:spLocks noGrp="1"/>
          </p:cNvSpPr>
          <p:nvPr>
            <p:ph type="title"/>
          </p:nvPr>
        </p:nvSpPr>
        <p:spPr>
          <a:xfrm>
            <a:off x="-18703" y="1052736"/>
            <a:ext cx="1800225" cy="1066800"/>
          </a:xfrm>
        </p:spPr>
        <p:txBody>
          <a:bodyPr/>
          <a:lstStyle/>
          <a:p>
            <a:r>
              <a:rPr lang="zh-CN" altLang="en-US" sz="2800" dirty="0" smtClean="0"/>
              <a:t>软件架构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792621"/>
              </p:ext>
            </p:extLst>
          </p:nvPr>
        </p:nvGraphicFramePr>
        <p:xfrm>
          <a:off x="2070339" y="-19050"/>
          <a:ext cx="5810250" cy="687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Visio" r:id="rId3" imgW="6754368" imgH="7998445" progId="Visio.Drawing.11">
                  <p:embed/>
                </p:oleObj>
              </mc:Choice>
              <mc:Fallback>
                <p:oleObj name="Visio" r:id="rId3" imgW="6754368" imgH="79984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339" y="-19050"/>
                        <a:ext cx="5810250" cy="687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4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547545"/>
              </p:ext>
            </p:extLst>
          </p:nvPr>
        </p:nvGraphicFramePr>
        <p:xfrm>
          <a:off x="138020" y="-219797"/>
          <a:ext cx="8350371" cy="707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Visio" r:id="rId3" imgW="8566772" imgH="7270690" progId="Visio.Drawing.11">
                  <p:embed/>
                </p:oleObj>
              </mc:Choice>
              <mc:Fallback>
                <p:oleObj name="Visio" r:id="rId3" imgW="8566772" imgH="72706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20" y="-219797"/>
                        <a:ext cx="8350371" cy="7077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2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068" y="0"/>
            <a:ext cx="8229600" cy="9969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搜索引擎</a:t>
            </a:r>
            <a:r>
              <a:rPr lang="en-US" altLang="zh-CN" dirty="0" smtClean="0"/>
              <a:t>-</a:t>
            </a:r>
            <a:r>
              <a:rPr lang="zh-CN" altLang="en-US" dirty="0" smtClean="0"/>
              <a:t>爬虫技术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" y="2887898"/>
            <a:ext cx="7625751" cy="36849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15446" y="851924"/>
            <a:ext cx="7781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zh-CN" sz="2400" dirty="0" smtClean="0">
                <a:latin typeface="楷体" pitchFamily="49" charset="-122"/>
                <a:ea typeface="楷体" pitchFamily="49" charset="-122"/>
              </a:rPr>
              <a:t>灵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玖精准采集器可提供高效的网络信息的采集工具，可采集新闻、论坛、贴吧、博客等多信息源；可采集多种语言网站，支持中、英语、维语、藏语、蒙语、阿拉伯、哈萨克斯坦，韩语等多种少数民族语言； 采集可自动过滤、去重、实现编码转换</a:t>
            </a:r>
            <a:r>
              <a:rPr lang="zh-CN" altLang="zh-CN" sz="2400" dirty="0" smtClean="0">
                <a:latin typeface="楷体" pitchFamily="49" charset="-122"/>
                <a:ea typeface="楷体" pitchFamily="49" charset="-122"/>
              </a:rPr>
              <a:t>；</a:t>
            </a:r>
            <a:endParaRPr lang="zh-CN" altLang="zh-CN" sz="2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" y="814204"/>
            <a:ext cx="9115125" cy="604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7" y="2053825"/>
            <a:ext cx="849630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5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684213" y="188913"/>
            <a:ext cx="8064500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公司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搜索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2771" name="Object 6"/>
          <p:cNvGraphicFramePr>
            <a:graphicFrameLocks noChangeAspect="1"/>
          </p:cNvGraphicFramePr>
          <p:nvPr/>
        </p:nvGraphicFramePr>
        <p:xfrm>
          <a:off x="250825" y="981075"/>
          <a:ext cx="8685213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图片" r:id="rId3" imgW="8685714" imgH="6742857" progId="StaticDib">
                  <p:embed/>
                </p:oleObj>
              </mc:Choice>
              <mc:Fallback>
                <p:oleObj name="图片" r:id="rId3" imgW="8685714" imgH="6742857" progId="StaticDib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81075"/>
                        <a:ext cx="8685213" cy="561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28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828675" y="188913"/>
            <a:ext cx="7920038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长句搜索</a:t>
            </a:r>
          </a:p>
        </p:txBody>
      </p:sp>
      <p:graphicFrame>
        <p:nvGraphicFramePr>
          <p:cNvPr id="3379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468313" y="1196975"/>
          <a:ext cx="8207375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图片" r:id="rId3" imgW="8657143" imgH="6628571" progId="StaticDib">
                  <p:embed/>
                </p:oleObj>
              </mc:Choice>
              <mc:Fallback>
                <p:oleObj name="图片" r:id="rId3" imgW="8657143" imgH="6628571" progId="StaticDib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8207375" cy="518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569325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模糊搜索</a:t>
            </a:r>
          </a:p>
        </p:txBody>
      </p:sp>
      <p:pic>
        <p:nvPicPr>
          <p:cNvPr id="348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41438"/>
            <a:ext cx="6864350" cy="526256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1"/>
          <p:cNvSpPr>
            <a:spLocks noGrp="1"/>
          </p:cNvSpPr>
          <p:nvPr>
            <p:ph idx="1"/>
          </p:nvPr>
        </p:nvSpPr>
        <p:spPr>
          <a:xfrm>
            <a:off x="684213" y="765175"/>
            <a:ext cx="8064500" cy="5259388"/>
          </a:xfrm>
        </p:spPr>
        <p:txBody>
          <a:bodyPr/>
          <a:lstStyle/>
          <a:p>
            <a:r>
              <a:rPr lang="zh-CN" altLang="en-US" sz="2800" smtClean="0"/>
              <a:t>公司名称表述不准确</a:t>
            </a:r>
          </a:p>
        </p:txBody>
      </p:sp>
    </p:spTree>
    <p:extLst>
      <p:ext uri="{BB962C8B-B14F-4D97-AF65-F5344CB8AC3E}">
        <p14:creationId xmlns:p14="http://schemas.microsoft.com/office/powerpoint/2010/main" val="1621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828675" y="188913"/>
            <a:ext cx="7920038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设备参数精准搜索</a:t>
            </a:r>
          </a:p>
        </p:txBody>
      </p:sp>
      <p:sp>
        <p:nvSpPr>
          <p:cNvPr id="35843" name="内容占位符 1"/>
          <p:cNvSpPr>
            <a:spLocks noGrp="1"/>
          </p:cNvSpPr>
          <p:nvPr>
            <p:ph idx="1"/>
          </p:nvPr>
        </p:nvSpPr>
        <p:spPr>
          <a:xfrm>
            <a:off x="685800" y="981075"/>
            <a:ext cx="8062913" cy="5043488"/>
          </a:xfrm>
        </p:spPr>
        <p:txBody>
          <a:bodyPr/>
          <a:lstStyle/>
          <a:p>
            <a:r>
              <a:rPr lang="zh-CN" altLang="en-US" sz="2800" smtClean="0"/>
              <a:t>内存 </a:t>
            </a:r>
            <a:r>
              <a:rPr lang="en-US" altLang="zh-CN" sz="2800" smtClean="0"/>
              <a:t>256M</a:t>
            </a:r>
            <a:r>
              <a:rPr lang="zh-CN" altLang="en-US" sz="2800" smtClean="0"/>
              <a:t>的参数要求不等同于两者同时出现</a:t>
            </a:r>
          </a:p>
        </p:txBody>
      </p:sp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635125"/>
            <a:ext cx="7223125" cy="55403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916113"/>
            <a:ext cx="6646863" cy="5099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8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569325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语义关联搜索</a:t>
            </a:r>
          </a:p>
        </p:txBody>
      </p:sp>
      <p:sp>
        <p:nvSpPr>
          <p:cNvPr id="36867" name="内容占位符 1"/>
          <p:cNvSpPr>
            <a:spLocks noGrp="1"/>
          </p:cNvSpPr>
          <p:nvPr>
            <p:ph idx="1"/>
          </p:nvPr>
        </p:nvSpPr>
        <p:spPr>
          <a:xfrm>
            <a:off x="539750" y="1052513"/>
            <a:ext cx="8062913" cy="4540250"/>
          </a:xfrm>
        </p:spPr>
        <p:txBody>
          <a:bodyPr/>
          <a:lstStyle/>
          <a:p>
            <a:r>
              <a:rPr lang="zh-CN" altLang="en-US" smtClean="0"/>
              <a:t>俗语洋蜡搜索到专业术语石蜡相关的内容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00213"/>
            <a:ext cx="7007225" cy="53752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Cloud"/>
          <p:cNvSpPr>
            <a:spLocks noChangeAspect="1" noEditPoints="1" noChangeArrowheads="1"/>
          </p:cNvSpPr>
          <p:nvPr/>
        </p:nvSpPr>
        <p:spPr bwMode="auto">
          <a:xfrm>
            <a:off x="7010400" y="4271963"/>
            <a:ext cx="1204913" cy="129063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/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www</a:t>
            </a:r>
          </a:p>
          <a:p>
            <a:pPr algn="ctr"/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9011" name="AutoShape 3"/>
          <p:cNvSpPr>
            <a:spLocks noChangeArrowheads="1"/>
          </p:cNvSpPr>
          <p:nvPr/>
        </p:nvSpPr>
        <p:spPr bwMode="auto">
          <a:xfrm>
            <a:off x="7239000" y="2595563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rgbClr val="54C870">
                  <a:gamma/>
                  <a:shade val="46275"/>
                  <a:invGamma/>
                </a:srgbClr>
              </a:gs>
              <a:gs pos="50000">
                <a:srgbClr val="54C870"/>
              </a:gs>
              <a:gs pos="100000">
                <a:srgbClr val="54C87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bg1"/>
                </a:solidFill>
                <a:ea typeface="宋体" pitchFamily="2" charset="-122"/>
              </a:rPr>
              <a:t>文档库</a:t>
            </a:r>
          </a:p>
        </p:txBody>
      </p:sp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2057400" y="2057400"/>
            <a:ext cx="4419600" cy="381000"/>
          </a:xfrm>
          <a:prstGeom prst="rect">
            <a:avLst/>
          </a:prstGeom>
          <a:gradFill rotWithShape="1">
            <a:gsLst>
              <a:gs pos="0">
                <a:srgbClr val="FFCCFF">
                  <a:gamma/>
                  <a:shade val="46275"/>
                  <a:invGamma/>
                </a:srgbClr>
              </a:gs>
              <a:gs pos="50000">
                <a:srgbClr val="FFCCFF"/>
              </a:gs>
              <a:gs pos="100000">
                <a:srgbClr val="FF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文本操作  </a:t>
            </a:r>
          </a:p>
        </p:txBody>
      </p:sp>
      <p:sp>
        <p:nvSpPr>
          <p:cNvPr id="299013" name="Text Box 5"/>
          <p:cNvSpPr txBox="1">
            <a:spLocks noChangeArrowheads="1"/>
          </p:cNvSpPr>
          <p:nvPr/>
        </p:nvSpPr>
        <p:spPr bwMode="auto">
          <a:xfrm>
            <a:off x="3657600" y="1143000"/>
            <a:ext cx="1447800" cy="609600"/>
          </a:xfrm>
          <a:prstGeom prst="rect">
            <a:avLst/>
          </a:prstGeom>
          <a:gradFill rotWithShape="1">
            <a:gsLst>
              <a:gs pos="0">
                <a:srgbClr val="99FFCC">
                  <a:gamma/>
                  <a:shade val="46275"/>
                  <a:invGamma/>
                </a:srgbClr>
              </a:gs>
              <a:gs pos="50000">
                <a:srgbClr val="99FFCC"/>
              </a:gs>
              <a:gs pos="100000">
                <a:srgbClr val="99FFCC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90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用户接口</a:t>
            </a:r>
          </a:p>
        </p:txBody>
      </p:sp>
      <p:sp>
        <p:nvSpPr>
          <p:cNvPr id="299014" name="Text Box 6"/>
          <p:cNvSpPr txBox="1">
            <a:spLocks noChangeArrowheads="1"/>
          </p:cNvSpPr>
          <p:nvPr/>
        </p:nvSpPr>
        <p:spPr bwMode="auto">
          <a:xfrm>
            <a:off x="5257800" y="2819400"/>
            <a:ext cx="1143000" cy="762000"/>
          </a:xfrm>
          <a:prstGeom prst="rect">
            <a:avLst/>
          </a:prstGeom>
          <a:gradFill rotWithShape="1">
            <a:gsLst>
              <a:gs pos="0">
                <a:srgbClr val="9999FF">
                  <a:gamma/>
                  <a:shade val="46275"/>
                  <a:invGamma/>
                </a:srgbClr>
              </a:gs>
              <a:gs pos="50000">
                <a:srgbClr val="9999FF"/>
              </a:gs>
              <a:gs pos="100000">
                <a:srgbClr val="9999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26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文档倒排  </a:t>
            </a:r>
          </a:p>
        </p:txBody>
      </p:sp>
      <p:sp>
        <p:nvSpPr>
          <p:cNvPr id="299015" name="AutoShape 7"/>
          <p:cNvSpPr>
            <a:spLocks noChangeArrowheads="1"/>
          </p:cNvSpPr>
          <p:nvPr/>
        </p:nvSpPr>
        <p:spPr bwMode="auto">
          <a:xfrm>
            <a:off x="5410200" y="3886200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600">
                <a:solidFill>
                  <a:schemeClr val="hlink"/>
                </a:solidFill>
                <a:ea typeface="宋体" pitchFamily="2" charset="-122"/>
              </a:rPr>
              <a:t>索引库</a:t>
            </a:r>
          </a:p>
        </p:txBody>
      </p:sp>
      <p:sp>
        <p:nvSpPr>
          <p:cNvPr id="299016" name="Text Box 8"/>
          <p:cNvSpPr txBox="1">
            <a:spLocks noChangeArrowheads="1"/>
          </p:cNvSpPr>
          <p:nvPr/>
        </p:nvSpPr>
        <p:spPr bwMode="auto">
          <a:xfrm>
            <a:off x="2133600" y="4038600"/>
            <a:ext cx="914400" cy="762000"/>
          </a:xfrm>
          <a:prstGeom prst="rect">
            <a:avLst/>
          </a:prstGeom>
          <a:gradFill rotWithShape="1">
            <a:gsLst>
              <a:gs pos="0">
                <a:srgbClr val="FFFFFF">
                  <a:gamma/>
                  <a:shade val="46275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26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检  索  </a:t>
            </a:r>
          </a:p>
        </p:txBody>
      </p:sp>
      <p:sp>
        <p:nvSpPr>
          <p:cNvPr id="299017" name="Text Box 9"/>
          <p:cNvSpPr txBox="1">
            <a:spLocks noChangeArrowheads="1"/>
          </p:cNvSpPr>
          <p:nvPr/>
        </p:nvSpPr>
        <p:spPr bwMode="auto">
          <a:xfrm>
            <a:off x="2133600" y="2895600"/>
            <a:ext cx="990600" cy="7620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26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查询处理</a:t>
            </a:r>
          </a:p>
        </p:txBody>
      </p:sp>
      <p:sp>
        <p:nvSpPr>
          <p:cNvPr id="299018" name="Text Box 10"/>
          <p:cNvSpPr txBox="1">
            <a:spLocks noChangeArrowheads="1"/>
          </p:cNvSpPr>
          <p:nvPr/>
        </p:nvSpPr>
        <p:spPr bwMode="auto">
          <a:xfrm>
            <a:off x="2133600" y="5105400"/>
            <a:ext cx="914400" cy="762000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26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排序  </a:t>
            </a:r>
          </a:p>
        </p:txBody>
      </p:sp>
      <p:sp>
        <p:nvSpPr>
          <p:cNvPr id="299019" name="Line 11"/>
          <p:cNvSpPr>
            <a:spLocks noChangeShapeType="1"/>
          </p:cNvSpPr>
          <p:nvPr/>
        </p:nvSpPr>
        <p:spPr bwMode="auto">
          <a:xfrm flipV="1">
            <a:off x="7620000" y="3581400"/>
            <a:ext cx="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0" name="Freeform 12"/>
          <p:cNvSpPr>
            <a:spLocks/>
          </p:cNvSpPr>
          <p:nvPr/>
        </p:nvSpPr>
        <p:spPr bwMode="auto">
          <a:xfrm>
            <a:off x="5791200" y="1636713"/>
            <a:ext cx="1828800" cy="954087"/>
          </a:xfrm>
          <a:custGeom>
            <a:avLst/>
            <a:gdLst>
              <a:gd name="T0" fmla="*/ 1248 w 1248"/>
              <a:gd name="T1" fmla="*/ 601 h 601"/>
              <a:gd name="T2" fmla="*/ 1248 w 1248"/>
              <a:gd name="T3" fmla="*/ 0 h 601"/>
              <a:gd name="T4" fmla="*/ 5 w 1248"/>
              <a:gd name="T5" fmla="*/ 0 h 601"/>
              <a:gd name="T6" fmla="*/ 0 w 1248"/>
              <a:gd name="T7" fmla="*/ 265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8" h="601">
                <a:moveTo>
                  <a:pt x="1248" y="601"/>
                </a:moveTo>
                <a:lnTo>
                  <a:pt x="1248" y="0"/>
                </a:lnTo>
                <a:lnTo>
                  <a:pt x="5" y="0"/>
                </a:lnTo>
                <a:lnTo>
                  <a:pt x="0" y="265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1" name="Line 13"/>
          <p:cNvSpPr>
            <a:spLocks noChangeShapeType="1"/>
          </p:cNvSpPr>
          <p:nvPr/>
        </p:nvSpPr>
        <p:spPr bwMode="auto">
          <a:xfrm>
            <a:off x="5791200" y="24384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2" name="Line 14"/>
          <p:cNvSpPr>
            <a:spLocks noChangeShapeType="1"/>
          </p:cNvSpPr>
          <p:nvPr/>
        </p:nvSpPr>
        <p:spPr bwMode="auto">
          <a:xfrm flipH="1" flipV="1">
            <a:off x="3048000" y="44196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3" name="Line 15"/>
          <p:cNvSpPr>
            <a:spLocks noChangeShapeType="1"/>
          </p:cNvSpPr>
          <p:nvPr/>
        </p:nvSpPr>
        <p:spPr bwMode="auto">
          <a:xfrm>
            <a:off x="5791200" y="35052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4" name="Line 16"/>
          <p:cNvSpPr>
            <a:spLocks noChangeShapeType="1"/>
          </p:cNvSpPr>
          <p:nvPr/>
        </p:nvSpPr>
        <p:spPr bwMode="auto">
          <a:xfrm>
            <a:off x="2590800" y="2438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5" name="Line 17"/>
          <p:cNvSpPr>
            <a:spLocks noChangeShapeType="1"/>
          </p:cNvSpPr>
          <p:nvPr/>
        </p:nvSpPr>
        <p:spPr bwMode="auto">
          <a:xfrm>
            <a:off x="2590800" y="3657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6" name="Line 18"/>
          <p:cNvSpPr>
            <a:spLocks noChangeShapeType="1"/>
          </p:cNvSpPr>
          <p:nvPr/>
        </p:nvSpPr>
        <p:spPr bwMode="auto">
          <a:xfrm>
            <a:off x="25908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7" name="Freeform 19"/>
          <p:cNvSpPr>
            <a:spLocks/>
          </p:cNvSpPr>
          <p:nvPr/>
        </p:nvSpPr>
        <p:spPr bwMode="auto">
          <a:xfrm>
            <a:off x="1292225" y="1295400"/>
            <a:ext cx="2289175" cy="4191000"/>
          </a:xfrm>
          <a:custGeom>
            <a:avLst/>
            <a:gdLst>
              <a:gd name="T0" fmla="*/ 530 w 1442"/>
              <a:gd name="T1" fmla="*/ 2640 h 2640"/>
              <a:gd name="T2" fmla="*/ 0 w 1442"/>
              <a:gd name="T3" fmla="*/ 2638 h 2640"/>
              <a:gd name="T4" fmla="*/ 0 w 1442"/>
              <a:gd name="T5" fmla="*/ 5 h 2640"/>
              <a:gd name="T6" fmla="*/ 1442 w 1442"/>
              <a:gd name="T7" fmla="*/ 0 h 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2640">
                <a:moveTo>
                  <a:pt x="530" y="2640"/>
                </a:moveTo>
                <a:lnTo>
                  <a:pt x="0" y="2638"/>
                </a:lnTo>
                <a:lnTo>
                  <a:pt x="0" y="5"/>
                </a:lnTo>
                <a:lnTo>
                  <a:pt x="1442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8" name="Freeform 20"/>
          <p:cNvSpPr>
            <a:spLocks/>
          </p:cNvSpPr>
          <p:nvPr/>
        </p:nvSpPr>
        <p:spPr bwMode="auto">
          <a:xfrm>
            <a:off x="2590800" y="1600200"/>
            <a:ext cx="990600" cy="457200"/>
          </a:xfrm>
          <a:custGeom>
            <a:avLst/>
            <a:gdLst>
              <a:gd name="T0" fmla="*/ 624 w 624"/>
              <a:gd name="T1" fmla="*/ 0 h 384"/>
              <a:gd name="T2" fmla="*/ 5 w 624"/>
              <a:gd name="T3" fmla="*/ 0 h 384"/>
              <a:gd name="T4" fmla="*/ 0 w 624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384">
                <a:moveTo>
                  <a:pt x="624" y="0"/>
                </a:moveTo>
                <a:lnTo>
                  <a:pt x="5" y="0"/>
                </a:lnTo>
                <a:lnTo>
                  <a:pt x="0" y="384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29" name="Freeform 21"/>
          <p:cNvSpPr>
            <a:spLocks/>
          </p:cNvSpPr>
          <p:nvPr/>
        </p:nvSpPr>
        <p:spPr bwMode="auto">
          <a:xfrm>
            <a:off x="1755775" y="1447800"/>
            <a:ext cx="1901825" cy="1828800"/>
          </a:xfrm>
          <a:custGeom>
            <a:avLst/>
            <a:gdLst>
              <a:gd name="T0" fmla="*/ 1198 w 1198"/>
              <a:gd name="T1" fmla="*/ 0 h 1152"/>
              <a:gd name="T2" fmla="*/ 0 w 1198"/>
              <a:gd name="T3" fmla="*/ 0 h 1152"/>
              <a:gd name="T4" fmla="*/ 0 w 1198"/>
              <a:gd name="T5" fmla="*/ 1152 h 1152"/>
              <a:gd name="T6" fmla="*/ 238 w 1198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8" h="1152">
                <a:moveTo>
                  <a:pt x="1198" y="0"/>
                </a:moveTo>
                <a:lnTo>
                  <a:pt x="0" y="0"/>
                </a:lnTo>
                <a:lnTo>
                  <a:pt x="0" y="1152"/>
                </a:lnTo>
                <a:lnTo>
                  <a:pt x="238" y="1152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9030" name="Text Box 22"/>
          <p:cNvSpPr txBox="1">
            <a:spLocks noChangeArrowheads="1"/>
          </p:cNvSpPr>
          <p:nvPr/>
        </p:nvSpPr>
        <p:spPr bwMode="auto">
          <a:xfrm>
            <a:off x="7588250" y="367982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采集</a:t>
            </a:r>
          </a:p>
        </p:txBody>
      </p:sp>
      <p:sp>
        <p:nvSpPr>
          <p:cNvPr id="299031" name="Text Box 23"/>
          <p:cNvSpPr txBox="1">
            <a:spLocks noChangeArrowheads="1"/>
          </p:cNvSpPr>
          <p:nvPr/>
        </p:nvSpPr>
        <p:spPr bwMode="auto">
          <a:xfrm>
            <a:off x="4768850" y="3581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倒排文档</a:t>
            </a:r>
          </a:p>
        </p:txBody>
      </p:sp>
      <p:sp>
        <p:nvSpPr>
          <p:cNvPr id="299032" name="Text Box 24"/>
          <p:cNvSpPr txBox="1">
            <a:spLocks noChangeArrowheads="1"/>
          </p:cNvSpPr>
          <p:nvPr/>
        </p:nvSpPr>
        <p:spPr bwMode="auto">
          <a:xfrm>
            <a:off x="6629400" y="160020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文本</a:t>
            </a:r>
          </a:p>
        </p:txBody>
      </p:sp>
      <p:sp>
        <p:nvSpPr>
          <p:cNvPr id="299033" name="Text Box 25"/>
          <p:cNvSpPr txBox="1">
            <a:spLocks noChangeArrowheads="1"/>
          </p:cNvSpPr>
          <p:nvPr/>
        </p:nvSpPr>
        <p:spPr bwMode="auto">
          <a:xfrm>
            <a:off x="5911850" y="2438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逻辑视图</a:t>
            </a:r>
          </a:p>
        </p:txBody>
      </p:sp>
      <p:sp>
        <p:nvSpPr>
          <p:cNvPr id="299034" name="Text Box 26"/>
          <p:cNvSpPr txBox="1">
            <a:spLocks noChangeArrowheads="1"/>
          </p:cNvSpPr>
          <p:nvPr/>
        </p:nvSpPr>
        <p:spPr bwMode="auto">
          <a:xfrm>
            <a:off x="2635250" y="2438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逻辑视图</a:t>
            </a:r>
          </a:p>
        </p:txBody>
      </p:sp>
      <p:sp>
        <p:nvSpPr>
          <p:cNvPr id="299035" name="Text Box 27"/>
          <p:cNvSpPr txBox="1">
            <a:spLocks noChangeArrowheads="1"/>
          </p:cNvSpPr>
          <p:nvPr/>
        </p:nvSpPr>
        <p:spPr bwMode="auto">
          <a:xfrm>
            <a:off x="1111250" y="32766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用户反馈</a:t>
            </a:r>
          </a:p>
        </p:txBody>
      </p:sp>
      <p:sp>
        <p:nvSpPr>
          <p:cNvPr id="299036" name="Text Box 28"/>
          <p:cNvSpPr txBox="1">
            <a:spLocks noChangeArrowheads="1"/>
          </p:cNvSpPr>
          <p:nvPr/>
        </p:nvSpPr>
        <p:spPr bwMode="auto">
          <a:xfrm>
            <a:off x="2559050" y="1676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查询需求</a:t>
            </a:r>
          </a:p>
        </p:txBody>
      </p:sp>
      <p:sp>
        <p:nvSpPr>
          <p:cNvPr id="299037" name="Text Box 29"/>
          <p:cNvSpPr txBox="1">
            <a:spLocks noChangeArrowheads="1"/>
          </p:cNvSpPr>
          <p:nvPr/>
        </p:nvSpPr>
        <p:spPr bwMode="auto">
          <a:xfrm>
            <a:off x="1066800" y="5486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排序文档</a:t>
            </a:r>
          </a:p>
        </p:txBody>
      </p:sp>
    </p:spTree>
    <p:extLst>
      <p:ext uri="{BB962C8B-B14F-4D97-AF65-F5344CB8AC3E}">
        <p14:creationId xmlns:p14="http://schemas.microsoft.com/office/powerpoint/2010/main" val="32626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9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9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99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99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animBg="1"/>
      <p:bldP spid="299012" grpId="0" animBg="1"/>
      <p:bldP spid="299013" grpId="0" animBg="1"/>
      <p:bldP spid="299014" grpId="0" animBg="1"/>
      <p:bldP spid="299015" grpId="0" animBg="1"/>
      <p:bldP spid="299016" grpId="0" animBg="1"/>
      <p:bldP spid="299017" grpId="0" animBg="1"/>
      <p:bldP spid="299018" grpId="0" animBg="1"/>
      <p:bldP spid="299019" grpId="0" animBg="1"/>
      <p:bldP spid="299020" grpId="0" animBg="1"/>
      <p:bldP spid="299021" grpId="0" animBg="1"/>
      <p:bldP spid="299022" grpId="0" animBg="1"/>
      <p:bldP spid="299023" grpId="0" animBg="1"/>
      <p:bldP spid="299024" grpId="0" animBg="1"/>
      <p:bldP spid="299025" grpId="0" animBg="1"/>
      <p:bldP spid="299026" grpId="0" animBg="1"/>
      <p:bldP spid="299027" grpId="0" animBg="1"/>
      <p:bldP spid="299028" grpId="0" animBg="1"/>
      <p:bldP spid="299029" grpId="0" animBg="1"/>
      <p:bldP spid="299030" grpId="0"/>
      <p:bldP spid="299031" grpId="0"/>
      <p:bldP spid="299032" grpId="0"/>
      <p:bldP spid="299033" grpId="0"/>
      <p:bldP spid="299034" grpId="0"/>
      <p:bldP spid="299035" grpId="0"/>
      <p:bldP spid="299036" grpId="0"/>
      <p:bldP spid="2990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569325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黑名单搜索屏蔽</a:t>
            </a:r>
          </a:p>
        </p:txBody>
      </p:sp>
      <p:sp>
        <p:nvSpPr>
          <p:cNvPr id="37891" name="内容占位符 1"/>
          <p:cNvSpPr>
            <a:spLocks noGrp="1"/>
          </p:cNvSpPr>
          <p:nvPr>
            <p:ph idx="1"/>
          </p:nvPr>
        </p:nvSpPr>
        <p:spPr>
          <a:xfrm>
            <a:off x="468313" y="1052513"/>
            <a:ext cx="8280400" cy="4972050"/>
          </a:xfrm>
        </p:spPr>
        <p:txBody>
          <a:bodyPr/>
          <a:lstStyle/>
          <a:p>
            <a:r>
              <a:rPr lang="zh-CN" altLang="en-US" smtClean="0"/>
              <a:t>可以屏蔽禁止的公司、产品或反动信息搜索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27213"/>
            <a:ext cx="6502400" cy="49879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855788"/>
            <a:ext cx="6477000" cy="4968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99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0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684213" y="188913"/>
            <a:ext cx="80645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正文、附件联合查询结果样例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62484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8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684213" y="188913"/>
            <a:ext cx="8064500" cy="10668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搜索结果自动分组统计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84313"/>
            <a:ext cx="779462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1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8066087" cy="3963988"/>
          </a:xfrm>
          <a:noFill/>
        </p:spPr>
      </p:pic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2197100" y="160338"/>
            <a:ext cx="6553200" cy="706437"/>
          </a:xfrm>
        </p:spPr>
        <p:txBody>
          <a:bodyPr/>
          <a:lstStyle/>
          <a:p>
            <a:r>
              <a:rPr lang="zh-CN" altLang="en-US" sz="2800" smtClean="0"/>
              <a:t>我们的工作：</a:t>
            </a:r>
            <a:r>
              <a:rPr lang="en-US" altLang="zh-CN" sz="2800" smtClean="0"/>
              <a:t>JZSearch</a:t>
            </a:r>
            <a:r>
              <a:rPr lang="en-US" sz="2800" smtClean="0"/>
              <a:t>精准搜索引擎</a:t>
            </a:r>
          </a:p>
        </p:txBody>
      </p:sp>
    </p:spTree>
    <p:extLst>
      <p:ext uri="{BB962C8B-B14F-4D97-AF65-F5344CB8AC3E}">
        <p14:creationId xmlns:p14="http://schemas.microsoft.com/office/powerpoint/2010/main" val="36924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01725"/>
            <a:ext cx="8229600" cy="49037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60" name="Rectangle 4"/>
          <p:cNvSpPr>
            <a:spLocks noGrp="1" noChangeArrowheads="1"/>
          </p:cNvSpPr>
          <p:nvPr/>
        </p:nvSpPr>
        <p:spPr bwMode="auto">
          <a:xfrm>
            <a:off x="2197100" y="160338"/>
            <a:ext cx="6553200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800">
                <a:solidFill>
                  <a:srgbClr val="990000"/>
                </a:solidFill>
              </a:rPr>
              <a:t>我们的工作：</a:t>
            </a:r>
            <a:r>
              <a:rPr lang="en-US" altLang="zh-CN" sz="2800">
                <a:solidFill>
                  <a:srgbClr val="990000"/>
                </a:solidFill>
              </a:rPr>
              <a:t>JZSearch</a:t>
            </a:r>
            <a:r>
              <a:rPr lang="en-US" sz="2800">
                <a:solidFill>
                  <a:srgbClr val="990000"/>
                </a:solidFill>
              </a:rPr>
              <a:t>精准搜索引擎</a:t>
            </a:r>
          </a:p>
        </p:txBody>
      </p:sp>
    </p:spTree>
    <p:extLst>
      <p:ext uri="{BB962C8B-B14F-4D97-AF65-F5344CB8AC3E}">
        <p14:creationId xmlns:p14="http://schemas.microsoft.com/office/powerpoint/2010/main" val="301589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277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graphicFrame>
        <p:nvGraphicFramePr>
          <p:cNvPr id="460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189038" y="1270000"/>
          <a:ext cx="7345362" cy="453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3" imgW="6133333" imgH="3790476" progId="Paint.Picture">
                  <p:embed/>
                </p:oleObj>
              </mc:Choice>
              <mc:Fallback>
                <p:oleObj r:id="rId3" imgW="6133333" imgH="37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270000"/>
                        <a:ext cx="7345362" cy="453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4"/>
          <p:cNvSpPr>
            <a:spLocks noGrp="1" noChangeArrowheads="1"/>
          </p:cNvSpPr>
          <p:nvPr/>
        </p:nvSpPr>
        <p:spPr bwMode="auto">
          <a:xfrm>
            <a:off x="2197100" y="160338"/>
            <a:ext cx="6553200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800">
                <a:solidFill>
                  <a:srgbClr val="990000"/>
                </a:solidFill>
              </a:rPr>
              <a:t>我们的工作：</a:t>
            </a:r>
            <a:r>
              <a:rPr lang="en-US" altLang="zh-CN" sz="2800">
                <a:solidFill>
                  <a:srgbClr val="990000"/>
                </a:solidFill>
              </a:rPr>
              <a:t>JZSearch</a:t>
            </a:r>
            <a:r>
              <a:rPr lang="en-US" sz="2800">
                <a:solidFill>
                  <a:srgbClr val="990000"/>
                </a:solidFill>
              </a:rPr>
              <a:t>精准搜索引擎</a:t>
            </a:r>
          </a:p>
        </p:txBody>
      </p:sp>
    </p:spTree>
    <p:extLst>
      <p:ext uri="{BB962C8B-B14F-4D97-AF65-F5344CB8AC3E}">
        <p14:creationId xmlns:p14="http://schemas.microsoft.com/office/powerpoint/2010/main" val="23157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3" descr="QQ图片201312201004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931863"/>
            <a:ext cx="6921500" cy="529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 anchor="ctr">
            <a:normAutofit/>
            <a:sp3d prstMaterial="softEdge">
              <a:bevelT w="25400" h="25400"/>
            </a:sp3d>
          </a:bodyPr>
          <a:lstStyle/>
          <a:p>
            <a:pPr algn="r" eaLnBrk="0" hangingPunct="0">
              <a:defRPr/>
            </a:pPr>
            <a:r>
              <a:rPr lang="zh-CN" altLang="en-US" sz="2800" b="1" dirty="0">
                <a:solidFill>
                  <a:srgbClr val="CC33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rPr>
              <a:t>网上通用搜索功能</a:t>
            </a:r>
          </a:p>
        </p:txBody>
      </p:sp>
    </p:spTree>
    <p:extLst>
      <p:ext uri="{BB962C8B-B14F-4D97-AF65-F5344CB8AC3E}">
        <p14:creationId xmlns:p14="http://schemas.microsoft.com/office/powerpoint/2010/main" val="27662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6" y="160338"/>
            <a:ext cx="6552977" cy="706437"/>
          </a:xfrm>
        </p:spPr>
        <p:txBody>
          <a:bodyPr/>
          <a:lstStyle/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语义精准搜索引擎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6533" y="1268760"/>
            <a:ext cx="9150350" cy="46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7744" y="160338"/>
            <a:ext cx="6480969" cy="706437"/>
          </a:xfrm>
        </p:spPr>
        <p:txBody>
          <a:bodyPr/>
          <a:lstStyle/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语义精准搜索引擎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340" y="1129030"/>
            <a:ext cx="916368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728" y="160338"/>
            <a:ext cx="6624985" cy="706437"/>
          </a:xfrm>
        </p:spPr>
        <p:txBody>
          <a:bodyPr/>
          <a:lstStyle/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语义精准搜索引擎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870" y="1112520"/>
            <a:ext cx="8063865" cy="5512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415" y="1024890"/>
            <a:ext cx="8016875" cy="5448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6055" y="1125855"/>
            <a:ext cx="7616825" cy="5164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9560" y="1169035"/>
            <a:ext cx="7583170" cy="503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09750" y="1189990"/>
            <a:ext cx="7276465" cy="48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倒排索引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1676400" y="2209800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>
                <a:solidFill>
                  <a:schemeClr val="hlink"/>
                </a:solidFill>
                <a:ea typeface="宋体" pitchFamily="2" charset="-122"/>
              </a:rPr>
              <a:t>文档库</a:t>
            </a:r>
          </a:p>
        </p:txBody>
      </p:sp>
      <p:sp>
        <p:nvSpPr>
          <p:cNvPr id="301060" name="AutoShape 4"/>
          <p:cNvSpPr>
            <a:spLocks noChangeArrowheads="1"/>
          </p:cNvSpPr>
          <p:nvPr/>
        </p:nvSpPr>
        <p:spPr bwMode="auto">
          <a:xfrm>
            <a:off x="2362200" y="25908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971800" y="2362200"/>
            <a:ext cx="1524000" cy="650875"/>
          </a:xfrm>
          <a:prstGeom prst="rect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1600">
                <a:solidFill>
                  <a:schemeClr val="hlink"/>
                </a:solidFill>
                <a:ea typeface="宋体" pitchFamily="2" charset="-122"/>
              </a:rPr>
              <a:t>预处理</a:t>
            </a:r>
          </a:p>
        </p:txBody>
      </p:sp>
      <p:sp>
        <p:nvSpPr>
          <p:cNvPr id="301062" name="AutoShape 6"/>
          <p:cNvSpPr>
            <a:spLocks noChangeArrowheads="1"/>
          </p:cNvSpPr>
          <p:nvPr/>
        </p:nvSpPr>
        <p:spPr bwMode="auto">
          <a:xfrm>
            <a:off x="4510088" y="2543175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>
            <a:off x="5105400" y="2362200"/>
            <a:ext cx="1066800" cy="650875"/>
          </a:xfrm>
          <a:prstGeom prst="rect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algn="ctr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en-US" altLang="zh-CN" sz="1600">
                <a:solidFill>
                  <a:schemeClr val="hlink"/>
                </a:solidFill>
                <a:ea typeface="宋体" pitchFamily="2" charset="-122"/>
              </a:rPr>
              <a:t>Invert</a:t>
            </a:r>
          </a:p>
        </p:txBody>
      </p:sp>
      <p:sp>
        <p:nvSpPr>
          <p:cNvPr id="301064" name="AutoShape 8"/>
          <p:cNvSpPr>
            <a:spLocks noChangeArrowheads="1"/>
          </p:cNvSpPr>
          <p:nvPr/>
        </p:nvSpPr>
        <p:spPr bwMode="auto">
          <a:xfrm>
            <a:off x="6781800" y="2133600"/>
            <a:ext cx="685800" cy="990600"/>
          </a:xfrm>
          <a:prstGeom prst="can">
            <a:avLst>
              <a:gd name="adj" fmla="val 36111"/>
            </a:avLst>
          </a:prstGeom>
          <a:gradFill rotWithShape="1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600">
                <a:solidFill>
                  <a:schemeClr val="hlink"/>
                </a:solidFill>
                <a:ea typeface="宋体" pitchFamily="2" charset="-122"/>
              </a:rPr>
              <a:t>索引库</a:t>
            </a:r>
          </a:p>
        </p:txBody>
      </p:sp>
      <p:sp>
        <p:nvSpPr>
          <p:cNvPr id="301065" name="AutoShape 9"/>
          <p:cNvSpPr>
            <a:spLocks noChangeArrowheads="1"/>
          </p:cNvSpPr>
          <p:nvPr/>
        </p:nvSpPr>
        <p:spPr bwMode="auto">
          <a:xfrm>
            <a:off x="6172200" y="25146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0106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24200"/>
            <a:ext cx="656431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1067" name="Line 11"/>
          <p:cNvSpPr>
            <a:spLocks noChangeShapeType="1"/>
          </p:cNvSpPr>
          <p:nvPr/>
        </p:nvSpPr>
        <p:spPr bwMode="auto">
          <a:xfrm flipH="1">
            <a:off x="4800600" y="2971800"/>
            <a:ext cx="838200" cy="609600"/>
          </a:xfrm>
          <a:prstGeom prst="line">
            <a:avLst/>
          </a:prstGeom>
          <a:noFill/>
          <a:ln w="63500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68" name="Text Box 12"/>
          <p:cNvSpPr txBox="1">
            <a:spLocks noChangeArrowheads="1"/>
          </p:cNvSpPr>
          <p:nvPr/>
        </p:nvSpPr>
        <p:spPr bwMode="auto">
          <a:xfrm>
            <a:off x="2111375" y="4616450"/>
            <a:ext cx="2917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1600">
                <a:solidFill>
                  <a:srgbClr val="FF3300"/>
                </a:solidFill>
                <a:ea typeface="宋体" pitchFamily="2" charset="-122"/>
              </a:rPr>
              <a:t>文档倒排，生成</a:t>
            </a:r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Inverted Files</a:t>
            </a:r>
          </a:p>
        </p:txBody>
      </p:sp>
      <p:sp>
        <p:nvSpPr>
          <p:cNvPr id="301069" name="AutoShape 13"/>
          <p:cNvSpPr>
            <a:spLocks noChangeArrowheads="1"/>
          </p:cNvSpPr>
          <p:nvPr/>
        </p:nvSpPr>
        <p:spPr bwMode="auto">
          <a:xfrm>
            <a:off x="228600" y="914400"/>
            <a:ext cx="2895600" cy="1219200"/>
          </a:xfrm>
          <a:prstGeom prst="cloudCallout">
            <a:avLst>
              <a:gd name="adj1" fmla="val 65681"/>
              <a:gd name="adj2" fmla="val 7695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文档分析，编码识别，词语切分，去停用词等</a:t>
            </a:r>
          </a:p>
        </p:txBody>
      </p:sp>
    </p:spTree>
    <p:extLst>
      <p:ext uri="{BB962C8B-B14F-4D97-AF65-F5344CB8AC3E}">
        <p14:creationId xmlns:p14="http://schemas.microsoft.com/office/powerpoint/2010/main" val="2319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7" grpId="0" animBg="1"/>
      <p:bldP spid="3010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752" y="160338"/>
            <a:ext cx="6408961" cy="706437"/>
          </a:xfrm>
        </p:spPr>
        <p:txBody>
          <a:bodyPr/>
          <a:lstStyle/>
          <a:p>
            <a:r>
              <a:rPr lang="en-US" altLang="zh-CN" dirty="0" err="1" smtClean="0"/>
              <a:t>JZSearch</a:t>
            </a:r>
            <a:r>
              <a:rPr lang="zh-CN" altLang="en-US" dirty="0" smtClean="0"/>
              <a:t>语义精准搜索引擎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3815" y="1071880"/>
            <a:ext cx="9218930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483768" y="2056780"/>
            <a:ext cx="63367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张华平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eaLnBrk="1" hangingPunct="1"/>
            <a:r>
              <a:rPr lang="en-US" altLang="zh-CN" sz="2800" dirty="0">
                <a:latin typeface="Candara" pitchFamily="34" charset="0"/>
                <a:ea typeface="Gulim" pitchFamily="34" charset="-127"/>
              </a:rPr>
              <a:t>Email: </a:t>
            </a:r>
            <a:r>
              <a:rPr lang="en-US" altLang="zh-CN" sz="2800" dirty="0" smtClean="0">
                <a:latin typeface="Candara" pitchFamily="34" charset="0"/>
                <a:ea typeface="Gulim" pitchFamily="34" charset="-127"/>
                <a:hlinkClick r:id="rId2"/>
              </a:rPr>
              <a:t>kevinzhang@bit.edu.cn</a:t>
            </a:r>
            <a:endParaRPr lang="en-US" altLang="zh-CN" sz="2800" dirty="0" smtClean="0">
              <a:latin typeface="Candara" pitchFamily="34" charset="0"/>
              <a:ea typeface="Gulim" pitchFamily="34" charset="-127"/>
            </a:endParaRPr>
          </a:p>
          <a:p>
            <a:pPr algn="l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微博：</a:t>
            </a:r>
            <a:r>
              <a:rPr lang="zh-CN" altLang="en-US" sz="2800" dirty="0">
                <a:latin typeface="Candara" pitchFamily="34" charset="0"/>
                <a:ea typeface="Gulim" pitchFamily="34" charset="-127"/>
              </a:rPr>
              <a:t>@ICTCLAS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张华平博士</a:t>
            </a:r>
          </a:p>
          <a:p>
            <a:pPr algn="l" eaLnBrk="1" latin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实验室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官网：</a:t>
            </a:r>
            <a:endParaRPr lang="en-US" altLang="zh-CN" sz="28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zh-CN" sz="32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2"/>
              </a:rPr>
              <a:t>http://www.nlpir.org</a:t>
            </a:r>
            <a:endParaRPr lang="en-US" altLang="zh-CN" sz="3200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hlinkClick r:id="rId2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286125" y="188913"/>
            <a:ext cx="5857875" cy="706437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感谢关注聆听！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036736"/>
            <a:ext cx="1734114" cy="175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092280" y="3793469"/>
            <a:ext cx="2051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数据千人会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21812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3237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倒排索引结构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81075"/>
            <a:ext cx="7786688" cy="841375"/>
          </a:xfrm>
        </p:spPr>
        <p:txBody>
          <a:bodyPr/>
          <a:lstStyle/>
          <a:p>
            <a:r>
              <a:rPr lang="zh-CN" altLang="en-US" sz="2400" smtClean="0"/>
              <a:t>索引文件结构：不管怎么变化基本都由这几部分组成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quarter" idx="2"/>
          </p:nvPr>
        </p:nvGraphicFramePr>
        <p:xfrm>
          <a:off x="914400" y="3276600"/>
          <a:ext cx="838200" cy="3108960"/>
        </p:xfrm>
        <a:graphic>
          <a:graphicData uri="http://schemas.openxmlformats.org/drawingml/2006/table">
            <a:tbl>
              <a:tblPr/>
              <a:tblGrid>
                <a:gridCol w="838200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4148" name="Text Box 20"/>
          <p:cNvSpPr txBox="1">
            <a:spLocks noChangeArrowheads="1"/>
          </p:cNvSpPr>
          <p:nvPr/>
        </p:nvSpPr>
        <p:spPr bwMode="auto">
          <a:xfrm>
            <a:off x="1066800" y="281940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词典</a:t>
            </a:r>
          </a:p>
        </p:txBody>
      </p:sp>
      <p:graphicFrame>
        <p:nvGraphicFramePr>
          <p:cNvPr id="304149" name="Group 21"/>
          <p:cNvGraphicFramePr>
            <a:graphicFrameLocks noGrp="1"/>
          </p:cNvGraphicFramePr>
          <p:nvPr>
            <p:ph sz="quarter" idx="3"/>
          </p:nvPr>
        </p:nvGraphicFramePr>
        <p:xfrm>
          <a:off x="2736850" y="2382838"/>
          <a:ext cx="4040188" cy="518160"/>
        </p:xfrm>
        <a:graphic>
          <a:graphicData uri="http://schemas.openxmlformats.org/drawingml/2006/table">
            <a:tbl>
              <a:tblPr/>
              <a:tblGrid>
                <a:gridCol w="673100"/>
                <a:gridCol w="674688"/>
                <a:gridCol w="673100"/>
                <a:gridCol w="671512"/>
                <a:gridCol w="674688"/>
                <a:gridCol w="6731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4165" name="Group 37"/>
          <p:cNvGraphicFramePr>
            <a:graphicFrameLocks noGrp="1"/>
          </p:cNvGraphicFramePr>
          <p:nvPr/>
        </p:nvGraphicFramePr>
        <p:xfrm>
          <a:off x="2667000" y="3886200"/>
          <a:ext cx="4194175" cy="518160"/>
        </p:xfrm>
        <a:graphic>
          <a:graphicData uri="http://schemas.openxmlformats.org/drawingml/2006/table">
            <a:tbl>
              <a:tblPr/>
              <a:tblGrid>
                <a:gridCol w="698500"/>
                <a:gridCol w="700088"/>
                <a:gridCol w="698500"/>
                <a:gridCol w="698500"/>
                <a:gridCol w="700087"/>
                <a:gridCol w="6985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4181" name="Group 53"/>
          <p:cNvGraphicFramePr>
            <a:graphicFrameLocks noGrp="1"/>
          </p:cNvGraphicFramePr>
          <p:nvPr/>
        </p:nvGraphicFramePr>
        <p:xfrm>
          <a:off x="2667000" y="4664075"/>
          <a:ext cx="4194175" cy="518160"/>
        </p:xfrm>
        <a:graphic>
          <a:graphicData uri="http://schemas.openxmlformats.org/drawingml/2006/table">
            <a:tbl>
              <a:tblPr/>
              <a:tblGrid>
                <a:gridCol w="698500"/>
                <a:gridCol w="700088"/>
                <a:gridCol w="698500"/>
                <a:gridCol w="698500"/>
                <a:gridCol w="700087"/>
                <a:gridCol w="6985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4197" name="Text Box 69"/>
          <p:cNvSpPr txBox="1">
            <a:spLocks noChangeArrowheads="1"/>
          </p:cNvSpPr>
          <p:nvPr/>
        </p:nvSpPr>
        <p:spPr bwMode="auto">
          <a:xfrm>
            <a:off x="6978650" y="31242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文档信息</a:t>
            </a:r>
          </a:p>
        </p:txBody>
      </p:sp>
      <p:sp>
        <p:nvSpPr>
          <p:cNvPr id="304198" name="Text Box 70"/>
          <p:cNvSpPr txBox="1">
            <a:spLocks noChangeArrowheads="1"/>
          </p:cNvSpPr>
          <p:nvPr/>
        </p:nvSpPr>
        <p:spPr bwMode="auto">
          <a:xfrm>
            <a:off x="7010400" y="38862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词频信息</a:t>
            </a:r>
          </a:p>
        </p:txBody>
      </p:sp>
      <p:sp>
        <p:nvSpPr>
          <p:cNvPr id="304199" name="Text Box 71"/>
          <p:cNvSpPr txBox="1">
            <a:spLocks noChangeArrowheads="1"/>
          </p:cNvSpPr>
          <p:nvPr/>
        </p:nvSpPr>
        <p:spPr bwMode="auto">
          <a:xfrm>
            <a:off x="7010400" y="46482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位置信息</a:t>
            </a:r>
          </a:p>
        </p:txBody>
      </p:sp>
      <p:graphicFrame>
        <p:nvGraphicFramePr>
          <p:cNvPr id="304200" name="Group 72"/>
          <p:cNvGraphicFramePr>
            <a:graphicFrameLocks noGrp="1"/>
          </p:cNvGraphicFramePr>
          <p:nvPr/>
        </p:nvGraphicFramePr>
        <p:xfrm>
          <a:off x="2663825" y="5486400"/>
          <a:ext cx="4194175" cy="518160"/>
        </p:xfrm>
        <a:graphic>
          <a:graphicData uri="http://schemas.openxmlformats.org/drawingml/2006/table">
            <a:tbl>
              <a:tblPr/>
              <a:tblGrid>
                <a:gridCol w="698500"/>
                <a:gridCol w="700088"/>
                <a:gridCol w="698500"/>
                <a:gridCol w="698500"/>
                <a:gridCol w="700087"/>
                <a:gridCol w="6985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4216" name="Line 88"/>
          <p:cNvSpPr>
            <a:spLocks noChangeShapeType="1"/>
          </p:cNvSpPr>
          <p:nvPr/>
        </p:nvSpPr>
        <p:spPr bwMode="auto">
          <a:xfrm flipV="1">
            <a:off x="1828800" y="3276600"/>
            <a:ext cx="838200" cy="3048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217" name="Line 89"/>
          <p:cNvSpPr>
            <a:spLocks noChangeShapeType="1"/>
          </p:cNvSpPr>
          <p:nvPr/>
        </p:nvSpPr>
        <p:spPr bwMode="auto">
          <a:xfrm>
            <a:off x="1752600" y="3581400"/>
            <a:ext cx="914400" cy="5334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218" name="Line 90"/>
          <p:cNvSpPr>
            <a:spLocks noChangeShapeType="1"/>
          </p:cNvSpPr>
          <p:nvPr/>
        </p:nvSpPr>
        <p:spPr bwMode="auto">
          <a:xfrm>
            <a:off x="1752600" y="3581400"/>
            <a:ext cx="914400" cy="1371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04219" name="AutoShape 91"/>
          <p:cNvCxnSpPr>
            <a:cxnSpLocks noChangeShapeType="1"/>
          </p:cNvCxnSpPr>
          <p:nvPr/>
        </p:nvCxnSpPr>
        <p:spPr bwMode="auto">
          <a:xfrm flipV="1">
            <a:off x="1752600" y="3048000"/>
            <a:ext cx="3011488" cy="1004888"/>
          </a:xfrm>
          <a:prstGeom prst="curvedConnector4">
            <a:avLst>
              <a:gd name="adj1" fmla="val 49972"/>
              <a:gd name="adj2" fmla="val 122750"/>
            </a:avLst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4220" name="AutoShape 92"/>
          <p:cNvCxnSpPr>
            <a:cxnSpLocks noChangeShapeType="1"/>
          </p:cNvCxnSpPr>
          <p:nvPr/>
        </p:nvCxnSpPr>
        <p:spPr bwMode="auto">
          <a:xfrm flipV="1">
            <a:off x="1752600" y="3886200"/>
            <a:ext cx="3011488" cy="166688"/>
          </a:xfrm>
          <a:prstGeom prst="curvedConnector4">
            <a:avLst>
              <a:gd name="adj1" fmla="val 49972"/>
              <a:gd name="adj2" fmla="val 237144"/>
            </a:avLst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4221" name="AutoShape 93"/>
          <p:cNvCxnSpPr>
            <a:cxnSpLocks noChangeShapeType="1"/>
          </p:cNvCxnSpPr>
          <p:nvPr/>
        </p:nvCxnSpPr>
        <p:spPr bwMode="auto">
          <a:xfrm>
            <a:off x="1752600" y="4052888"/>
            <a:ext cx="3709988" cy="611187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4222" name="Text Box 94"/>
          <p:cNvSpPr txBox="1">
            <a:spLocks noChangeArrowheads="1"/>
          </p:cNvSpPr>
          <p:nvPr/>
        </p:nvSpPr>
        <p:spPr bwMode="auto">
          <a:xfrm>
            <a:off x="7010400" y="5576888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其他信息</a:t>
            </a:r>
          </a:p>
        </p:txBody>
      </p:sp>
      <p:sp>
        <p:nvSpPr>
          <p:cNvPr id="304223" name="Line 95"/>
          <p:cNvSpPr>
            <a:spLocks noChangeShapeType="1"/>
          </p:cNvSpPr>
          <p:nvPr/>
        </p:nvSpPr>
        <p:spPr bwMode="auto">
          <a:xfrm>
            <a:off x="4572000" y="2209800"/>
            <a:ext cx="0" cy="41910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224" name="Line 96"/>
          <p:cNvSpPr>
            <a:spLocks noChangeShapeType="1"/>
          </p:cNvSpPr>
          <p:nvPr/>
        </p:nvSpPr>
        <p:spPr bwMode="auto">
          <a:xfrm>
            <a:off x="457200" y="4419600"/>
            <a:ext cx="74676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225" name="Oval 97"/>
          <p:cNvSpPr>
            <a:spLocks noChangeArrowheads="1"/>
          </p:cNvSpPr>
          <p:nvPr/>
        </p:nvSpPr>
        <p:spPr bwMode="auto">
          <a:xfrm>
            <a:off x="838200" y="3048000"/>
            <a:ext cx="990600" cy="3581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26" name="Oval 98"/>
          <p:cNvSpPr>
            <a:spLocks noChangeArrowheads="1"/>
          </p:cNvSpPr>
          <p:nvPr/>
        </p:nvSpPr>
        <p:spPr bwMode="auto">
          <a:xfrm>
            <a:off x="2667000" y="2895600"/>
            <a:ext cx="4114800" cy="685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27" name="Oval 99"/>
          <p:cNvSpPr>
            <a:spLocks noChangeArrowheads="1"/>
          </p:cNvSpPr>
          <p:nvPr/>
        </p:nvSpPr>
        <p:spPr bwMode="auto">
          <a:xfrm>
            <a:off x="2667000" y="3810000"/>
            <a:ext cx="4114800" cy="685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28" name="Oval 100"/>
          <p:cNvSpPr>
            <a:spLocks noChangeArrowheads="1"/>
          </p:cNvSpPr>
          <p:nvPr/>
        </p:nvSpPr>
        <p:spPr bwMode="auto">
          <a:xfrm>
            <a:off x="2743200" y="4572000"/>
            <a:ext cx="4114800" cy="685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29" name="Oval 101"/>
          <p:cNvSpPr>
            <a:spLocks noChangeArrowheads="1"/>
          </p:cNvSpPr>
          <p:nvPr/>
        </p:nvSpPr>
        <p:spPr bwMode="auto">
          <a:xfrm>
            <a:off x="2590800" y="2667000"/>
            <a:ext cx="4114800" cy="2819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30" name="Oval 102"/>
          <p:cNvSpPr>
            <a:spLocks noChangeArrowheads="1"/>
          </p:cNvSpPr>
          <p:nvPr/>
        </p:nvSpPr>
        <p:spPr bwMode="auto">
          <a:xfrm>
            <a:off x="2514600" y="2819400"/>
            <a:ext cx="4114800" cy="17526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231" name="Oval 103"/>
          <p:cNvSpPr>
            <a:spLocks noChangeArrowheads="1"/>
          </p:cNvSpPr>
          <p:nvPr/>
        </p:nvSpPr>
        <p:spPr bwMode="auto">
          <a:xfrm>
            <a:off x="533400" y="2590800"/>
            <a:ext cx="7467600" cy="3962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4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5" dur="2000"/>
                                        <p:tgtEl>
                                          <p:spTgt spid="30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04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04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223" grpId="0" animBg="1"/>
      <p:bldP spid="304223" grpId="1" animBg="1"/>
      <p:bldP spid="304224" grpId="0" animBg="1"/>
      <p:bldP spid="304224" grpId="1" animBg="1"/>
      <p:bldP spid="304225" grpId="0" animBg="1"/>
      <p:bldP spid="304225" grpId="1" animBg="1"/>
      <p:bldP spid="304226" grpId="0" animBg="1"/>
      <p:bldP spid="304226" grpId="1" animBg="1"/>
      <p:bldP spid="304227" grpId="0" animBg="1"/>
      <p:bldP spid="304227" grpId="1" animBg="1"/>
      <p:bldP spid="304228" grpId="0" animBg="1"/>
      <p:bldP spid="304228" grpId="1" animBg="1"/>
      <p:bldP spid="304229" grpId="0" animBg="1"/>
      <p:bldP spid="304229" grpId="1" animBg="1"/>
      <p:bldP spid="304230" grpId="0" animBg="1"/>
      <p:bldP spid="304230" grpId="1" animBg="1"/>
      <p:bldP spid="3042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倒排索引的挑战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Fast</a:t>
            </a:r>
            <a:r>
              <a:rPr lang="zh-CN" altLang="en-US" dirty="0" smtClean="0"/>
              <a:t>：如何快速构造倒排索引？</a:t>
            </a:r>
          </a:p>
          <a:p>
            <a:r>
              <a:rPr lang="en-US" altLang="zh-CN" dirty="0" smtClean="0"/>
              <a:t>Fast</a:t>
            </a:r>
            <a:r>
              <a:rPr lang="zh-CN" altLang="en-US" dirty="0" smtClean="0"/>
              <a:t>：</a:t>
            </a:r>
            <a:r>
              <a:rPr lang="zh-CN" altLang="en-US" dirty="0"/>
              <a:t>如何构造索引使检索尽可能的快？</a:t>
            </a:r>
          </a:p>
          <a:p>
            <a:r>
              <a:rPr lang="en-US" altLang="zh-CN" dirty="0" smtClean="0"/>
              <a:t>Minimized</a:t>
            </a:r>
            <a:r>
              <a:rPr lang="zh-CN" altLang="en-US" dirty="0" smtClean="0"/>
              <a:t>：如何使索引尽可能小？</a:t>
            </a:r>
          </a:p>
          <a:p>
            <a:r>
              <a:rPr lang="en-US" altLang="zh-CN" dirty="0" smtClean="0"/>
              <a:t>Online Indexing: </a:t>
            </a:r>
            <a:r>
              <a:rPr lang="zh-CN" altLang="en-US" dirty="0" smtClean="0"/>
              <a:t>如何构造动态文档集的索引</a:t>
            </a:r>
            <a:r>
              <a:rPr lang="en-US" altLang="zh-CN" dirty="0" smtClean="0"/>
              <a:t>(</a:t>
            </a:r>
            <a:r>
              <a:rPr lang="zh-CN" altLang="en-US" dirty="0" smtClean="0"/>
              <a:t>增量，差量索引和索引更新</a:t>
            </a:r>
            <a:r>
              <a:rPr lang="en-US" altLang="zh-CN" dirty="0" smtClean="0"/>
              <a:t>)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Scalable: </a:t>
            </a:r>
            <a:r>
              <a:rPr lang="zh-CN" altLang="en-US" dirty="0" smtClean="0"/>
              <a:t>如何在资源有限的情况下构造海量数据的索引？</a:t>
            </a:r>
          </a:p>
        </p:txBody>
      </p:sp>
    </p:spTree>
    <p:extLst>
      <p:ext uri="{BB962C8B-B14F-4D97-AF65-F5344CB8AC3E}">
        <p14:creationId xmlns:p14="http://schemas.microsoft.com/office/powerpoint/2010/main" val="30618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信息检索</a:t>
            </a:r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1295400" y="2362200"/>
            <a:ext cx="381000" cy="27432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用户任务</a:t>
            </a: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676400" y="2514600"/>
            <a:ext cx="1295400" cy="9144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检索：</a:t>
            </a:r>
          </a:p>
          <a:p>
            <a:pPr algn="l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特别检索</a:t>
            </a:r>
          </a:p>
          <a:p>
            <a:pPr algn="l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过滤</a:t>
            </a:r>
          </a:p>
        </p:txBody>
      </p:sp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1676400" y="4343400"/>
            <a:ext cx="12954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浏览</a:t>
            </a:r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4114800" y="1828800"/>
            <a:ext cx="12954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经典模型</a:t>
            </a:r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4114800" y="2209800"/>
            <a:ext cx="1295400" cy="9144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布尔模型</a:t>
            </a:r>
          </a:p>
          <a:p>
            <a:pPr algn="ctr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向量模型</a:t>
            </a:r>
          </a:p>
          <a:p>
            <a:pPr algn="ctr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概率模型</a:t>
            </a:r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4114800" y="3429000"/>
            <a:ext cx="17526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结构化模型</a:t>
            </a:r>
          </a:p>
        </p:txBody>
      </p:sp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4114800" y="3810000"/>
            <a:ext cx="1752600" cy="9144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非重叠链表模型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邻近节点模型</a:t>
            </a:r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4114800" y="4876800"/>
            <a:ext cx="15240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浏览</a:t>
            </a:r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4114800" y="5257800"/>
            <a:ext cx="1524000" cy="9144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扁平示模型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结构导向模型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超文本模型</a:t>
            </a:r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6934200" y="1066800"/>
            <a:ext cx="17526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集合论模型</a:t>
            </a:r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6934200" y="1447800"/>
            <a:ext cx="1752600" cy="9144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模糊集合论模型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扩展布尔模型</a:t>
            </a:r>
          </a:p>
        </p:txBody>
      </p:sp>
      <p:sp>
        <p:nvSpPr>
          <p:cNvPr id="307214" name="Rectangle 14"/>
          <p:cNvSpPr>
            <a:spLocks noChangeArrowheads="1"/>
          </p:cNvSpPr>
          <p:nvPr/>
        </p:nvSpPr>
        <p:spPr bwMode="auto">
          <a:xfrm>
            <a:off x="6934200" y="2514600"/>
            <a:ext cx="17526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代数模型</a:t>
            </a:r>
          </a:p>
        </p:txBody>
      </p:sp>
      <p:sp>
        <p:nvSpPr>
          <p:cNvPr id="307215" name="Rectangle 15"/>
          <p:cNvSpPr>
            <a:spLocks noChangeArrowheads="1"/>
          </p:cNvSpPr>
          <p:nvPr/>
        </p:nvSpPr>
        <p:spPr bwMode="auto">
          <a:xfrm>
            <a:off x="6934200" y="2895600"/>
            <a:ext cx="1752600" cy="9144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广义向量模型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潜语义标引模型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神经网络模型</a:t>
            </a:r>
          </a:p>
        </p:txBody>
      </p:sp>
      <p:sp>
        <p:nvSpPr>
          <p:cNvPr id="307216" name="Rectangle 16"/>
          <p:cNvSpPr>
            <a:spLocks noChangeArrowheads="1"/>
          </p:cNvSpPr>
          <p:nvPr/>
        </p:nvSpPr>
        <p:spPr bwMode="auto">
          <a:xfrm>
            <a:off x="6934200" y="4114800"/>
            <a:ext cx="1676400" cy="38100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zh-CN" altLang="en-US" sz="1800" b="0">
                <a:solidFill>
                  <a:schemeClr val="tx1"/>
                </a:solidFill>
                <a:ea typeface="宋体" pitchFamily="2" charset="-122"/>
              </a:rPr>
              <a:t>概率模型</a:t>
            </a:r>
          </a:p>
        </p:txBody>
      </p:sp>
      <p:sp>
        <p:nvSpPr>
          <p:cNvPr id="307217" name="Rectangle 17"/>
          <p:cNvSpPr>
            <a:spLocks noChangeArrowheads="1"/>
          </p:cNvSpPr>
          <p:nvPr/>
        </p:nvSpPr>
        <p:spPr bwMode="auto">
          <a:xfrm>
            <a:off x="6934200" y="4495800"/>
            <a:ext cx="1676400" cy="990600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推理网络模型</a:t>
            </a:r>
          </a:p>
          <a:p>
            <a:pPr algn="l" eaLnBrk="1" hangingPunct="1"/>
            <a:r>
              <a:rPr lang="zh-CN" altLang="en-US" sz="1800" b="0">
                <a:solidFill>
                  <a:srgbClr val="000000"/>
                </a:solidFill>
                <a:ea typeface="宋体" pitchFamily="2" charset="-122"/>
              </a:rPr>
              <a:t>信任度网络模型</a:t>
            </a:r>
          </a:p>
        </p:txBody>
      </p:sp>
      <p:sp>
        <p:nvSpPr>
          <p:cNvPr id="307218" name="Line 18"/>
          <p:cNvSpPr>
            <a:spLocks noChangeShapeType="1"/>
          </p:cNvSpPr>
          <p:nvPr/>
        </p:nvSpPr>
        <p:spPr bwMode="auto">
          <a:xfrm flipV="1">
            <a:off x="2743200" y="1981200"/>
            <a:ext cx="13716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19" name="Line 19"/>
          <p:cNvSpPr>
            <a:spLocks noChangeShapeType="1"/>
          </p:cNvSpPr>
          <p:nvPr/>
        </p:nvSpPr>
        <p:spPr bwMode="auto">
          <a:xfrm>
            <a:off x="2743200" y="2667000"/>
            <a:ext cx="1371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20" name="Line 20"/>
          <p:cNvSpPr>
            <a:spLocks noChangeShapeType="1"/>
          </p:cNvSpPr>
          <p:nvPr/>
        </p:nvSpPr>
        <p:spPr bwMode="auto">
          <a:xfrm flipV="1">
            <a:off x="5334000" y="1219200"/>
            <a:ext cx="160020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21" name="Line 21"/>
          <p:cNvSpPr>
            <a:spLocks noChangeShapeType="1"/>
          </p:cNvSpPr>
          <p:nvPr/>
        </p:nvSpPr>
        <p:spPr bwMode="auto">
          <a:xfrm>
            <a:off x="5334000" y="2362200"/>
            <a:ext cx="1600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22" name="Line 22"/>
          <p:cNvSpPr>
            <a:spLocks noChangeShapeType="1"/>
          </p:cNvSpPr>
          <p:nvPr/>
        </p:nvSpPr>
        <p:spPr bwMode="auto">
          <a:xfrm>
            <a:off x="5334000" y="2971800"/>
            <a:ext cx="16002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23" name="Line 23"/>
          <p:cNvSpPr>
            <a:spLocks noChangeShapeType="1"/>
          </p:cNvSpPr>
          <p:nvPr/>
        </p:nvSpPr>
        <p:spPr bwMode="auto">
          <a:xfrm>
            <a:off x="2743200" y="4572000"/>
            <a:ext cx="13716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24" name="Text Box 24"/>
          <p:cNvSpPr txBox="1">
            <a:spLocks noChangeArrowheads="1"/>
          </p:cNvSpPr>
          <p:nvPr/>
        </p:nvSpPr>
        <p:spPr bwMode="auto">
          <a:xfrm>
            <a:off x="3727450" y="63246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800">
                <a:solidFill>
                  <a:schemeClr val="tx1"/>
                </a:solidFill>
                <a:ea typeface="宋体" pitchFamily="2" charset="-122"/>
              </a:rPr>
              <a:t>信息检索模型分类</a:t>
            </a:r>
          </a:p>
        </p:txBody>
      </p:sp>
    </p:spTree>
    <p:extLst>
      <p:ext uri="{BB962C8B-B14F-4D97-AF65-F5344CB8AC3E}">
        <p14:creationId xmlns:p14="http://schemas.microsoft.com/office/powerpoint/2010/main" val="2911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0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7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0讲-关于本课程的说明_5">
  <a:themeElements>
    <a:clrScheme name="第0讲-关于本课程的说明_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第0讲-关于本课程的说明_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53882" dir="13500000" algn="ctr" rotWithShape="0">
            <a:srgbClr val="808080">
              <a:alpha val="50000"/>
            </a:srgbClr>
          </a:outerShdw>
        </a:effectLst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3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53882" dir="13500000" algn="ctr" rotWithShape="0">
            <a:srgbClr val="808080">
              <a:alpha val="50000"/>
            </a:srgbClr>
          </a:outerShdw>
        </a:effectLst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3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第0讲-关于本课程的说明_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第0讲-关于本课程的说明_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第0讲-关于本课程的说明_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第0讲-关于本课程的说明_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第0讲-关于本课程的说明_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第0讲-关于本课程的说明_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0讲-关于本课程的说明_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</TotalTime>
  <Pages>0</Pages>
  <Words>2238</Words>
  <Characters>0</Characters>
  <Application>Microsoft Office PowerPoint</Application>
  <DocSecurity>0</DocSecurity>
  <PresentationFormat>全屏显示(4:3)</PresentationFormat>
  <Lines>0</Lines>
  <Paragraphs>374</Paragraphs>
  <Slides>61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61</vt:i4>
      </vt:variant>
    </vt:vector>
  </HeadingPairs>
  <TitlesOfParts>
    <vt:vector size="83" baseType="lpstr">
      <vt:lpstr>Arial Rounded MT Bold</vt:lpstr>
      <vt:lpstr>Arial Unicode MS</vt:lpstr>
      <vt:lpstr>DotumChe</vt:lpstr>
      <vt:lpstr>Gulim</vt:lpstr>
      <vt:lpstr>HY강B</vt:lpstr>
      <vt:lpstr>HY강M</vt:lpstr>
      <vt:lpstr>黑体</vt:lpstr>
      <vt:lpstr>华文楷体</vt:lpstr>
      <vt:lpstr>华文新魏</vt:lpstr>
      <vt:lpstr>楷体</vt:lpstr>
      <vt:lpstr>宋体</vt:lpstr>
      <vt:lpstr>Arial</vt:lpstr>
      <vt:lpstr>Candara</vt:lpstr>
      <vt:lpstr>Tahoma</vt:lpstr>
      <vt:lpstr>Times New Roman</vt:lpstr>
      <vt:lpstr>Wingdings</vt:lpstr>
      <vt:lpstr>第0讲-关于本课程的说明_5</vt:lpstr>
      <vt:lpstr>公式</vt:lpstr>
      <vt:lpstr>Equation</vt:lpstr>
      <vt:lpstr>Visio</vt:lpstr>
      <vt:lpstr>图片</vt:lpstr>
      <vt:lpstr>Bitmap Image</vt:lpstr>
      <vt:lpstr>JZSearch大数据精准搜索关键技术 JZSearch Big Data Precise Search Key Technology</vt:lpstr>
      <vt:lpstr>纲要</vt:lpstr>
      <vt:lpstr>Web Search Engine Using IR</vt:lpstr>
      <vt:lpstr>最简单的搜索引擎</vt:lpstr>
      <vt:lpstr>PowerPoint 演示文稿</vt:lpstr>
      <vt:lpstr>倒排索引</vt:lpstr>
      <vt:lpstr>倒排索引结构</vt:lpstr>
      <vt:lpstr>倒排索引的挑战</vt:lpstr>
      <vt:lpstr>信息检索</vt:lpstr>
      <vt:lpstr>布尔查询</vt:lpstr>
      <vt:lpstr>合取布尔查询处理</vt:lpstr>
      <vt:lpstr>Ranking和信息检索</vt:lpstr>
      <vt:lpstr>向量</vt:lpstr>
      <vt:lpstr>向量的模、距离和夹角</vt:lpstr>
      <vt:lpstr>向量空间模型</vt:lpstr>
      <vt:lpstr>文档-标引项矩阵(Doc-Term Matrix)</vt:lpstr>
      <vt:lpstr>一个例子</vt:lpstr>
      <vt:lpstr>一个例子(续)</vt:lpstr>
      <vt:lpstr>典型的静态信息检索</vt:lpstr>
      <vt:lpstr>典型的动态信息流过滤过程</vt:lpstr>
      <vt:lpstr>信息检索vs.信息流过滤的差异</vt:lpstr>
      <vt:lpstr>信息检索vs.信息流过滤的共同</vt:lpstr>
      <vt:lpstr>信息检索需研究的五大问题</vt:lpstr>
      <vt:lpstr>纲要</vt:lpstr>
      <vt:lpstr>当前不足初探</vt:lpstr>
      <vt:lpstr>当前不足初探</vt:lpstr>
      <vt:lpstr>当前不足初探</vt:lpstr>
      <vt:lpstr>PowerPoint 演示文稿</vt:lpstr>
      <vt:lpstr>PowerPoint 演示文稿</vt:lpstr>
      <vt:lpstr>纲要</vt:lpstr>
      <vt:lpstr>PowerPoint 演示文稿</vt:lpstr>
      <vt:lpstr>JZSearch内部语法示例</vt:lpstr>
      <vt:lpstr>PowerPoint 演示文稿</vt:lpstr>
      <vt:lpstr>PowerPoint 演示文稿</vt:lpstr>
      <vt:lpstr>索引压缩技术</vt:lpstr>
      <vt:lpstr> </vt:lpstr>
      <vt:lpstr> </vt:lpstr>
      <vt:lpstr>PowerPoint 演示文稿</vt:lpstr>
      <vt:lpstr>索引压缩</vt:lpstr>
      <vt:lpstr>索引词的处理</vt:lpstr>
      <vt:lpstr>纲要</vt:lpstr>
      <vt:lpstr>软件架构</vt:lpstr>
      <vt:lpstr>PowerPoint 演示文稿</vt:lpstr>
      <vt:lpstr>搜索引擎-爬虫技术</vt:lpstr>
      <vt:lpstr>公司搜索</vt:lpstr>
      <vt:lpstr>长句搜索</vt:lpstr>
      <vt:lpstr>模糊搜索</vt:lpstr>
      <vt:lpstr>设备参数精准搜索</vt:lpstr>
      <vt:lpstr>语义关联搜索</vt:lpstr>
      <vt:lpstr>黑名单搜索屏蔽</vt:lpstr>
      <vt:lpstr>正文、附件联合查询结果样例</vt:lpstr>
      <vt:lpstr>搜索结果自动分组统计</vt:lpstr>
      <vt:lpstr>我们的工作：JZSearch精准搜索引擎</vt:lpstr>
      <vt:lpstr>PowerPoint 演示文稿</vt:lpstr>
      <vt:lpstr>PowerPoint 演示文稿</vt:lpstr>
      <vt:lpstr>PowerPoint 演示文稿</vt:lpstr>
      <vt:lpstr>JZSearch语义精准搜索引擎</vt:lpstr>
      <vt:lpstr>JZSearch语义精准搜索引擎</vt:lpstr>
      <vt:lpstr>JZSearch语义精准搜索引擎</vt:lpstr>
      <vt:lpstr>JZSearch语义精准搜索引擎</vt:lpstr>
      <vt:lpstr>感谢关注聆听！</vt:lpstr>
    </vt:vector>
  </TitlesOfParts>
  <Company>BIT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donniah</dc:creator>
  <cp:lastModifiedBy>DEEP</cp:lastModifiedBy>
  <cp:revision>1931</cp:revision>
  <dcterms:created xsi:type="dcterms:W3CDTF">2007-06-21T11:41:26Z</dcterms:created>
  <dcterms:modified xsi:type="dcterms:W3CDTF">2016-10-25T06:53:36Z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2052-9.1.0.4619</vt:lpwstr>
  </property>
</Properties>
</file>